
<file path=[Content_Types].xml><?xml version="1.0" encoding="utf-8"?>
<Types xmlns="http://schemas.openxmlformats.org/package/2006/content-types">
  <Default Extension="mp3" ContentType="audio/unknown"/>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2" r:id="rId2"/>
    <p:sldId id="257" r:id="rId3"/>
    <p:sldId id="258" r:id="rId4"/>
    <p:sldId id="264" r:id="rId5"/>
    <p:sldId id="273" r:id="rId6"/>
    <p:sldId id="266" r:id="rId7"/>
    <p:sldId id="267" r:id="rId8"/>
    <p:sldId id="268" r:id="rId9"/>
    <p:sldId id="269" r:id="rId10"/>
    <p:sldId id="270"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5338"/>
    <a:srgbClr val="323493"/>
    <a:srgbClr val="4472C4"/>
    <a:srgbClr val="01878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259" autoAdjust="0"/>
  </p:normalViewPr>
  <p:slideViewPr>
    <p:cSldViewPr snapToGrid="0">
      <p:cViewPr>
        <p:scale>
          <a:sx n="89" d="100"/>
          <a:sy n="89" d="100"/>
        </p:scale>
        <p:origin x="-12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CE9650-CE63-4C88-AB2C-CDF0B5086948}" type="datetimeFigureOut">
              <a:rPr lang="en-US" smtClean="0"/>
              <a:t>2/18/2021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6267D-CB4A-4754-89A8-C888C13ED736}" type="slidenum">
              <a:rPr lang="en-US" smtClean="0"/>
              <a:t>‹#›</a:t>
            </a:fld>
            <a:endParaRPr lang="en-US"/>
          </a:p>
        </p:txBody>
      </p:sp>
    </p:spTree>
    <p:extLst>
      <p:ext uri="{BB962C8B-B14F-4D97-AF65-F5344CB8AC3E}">
        <p14:creationId xmlns:p14="http://schemas.microsoft.com/office/powerpoint/2010/main" val="97872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6267D-CB4A-4754-89A8-C888C13ED736}" type="slidenum">
              <a:rPr lang="en-US" smtClean="0"/>
              <a:t>7</a:t>
            </a:fld>
            <a:endParaRPr lang="en-US"/>
          </a:p>
        </p:txBody>
      </p:sp>
    </p:spTree>
    <p:extLst>
      <p:ext uri="{BB962C8B-B14F-4D97-AF65-F5344CB8AC3E}">
        <p14:creationId xmlns:p14="http://schemas.microsoft.com/office/powerpoint/2010/main" val="117961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6267D-CB4A-4754-89A8-C888C13ED736}" type="slidenum">
              <a:rPr lang="en-US" smtClean="0"/>
              <a:t>8</a:t>
            </a:fld>
            <a:endParaRPr lang="en-US"/>
          </a:p>
        </p:txBody>
      </p:sp>
    </p:spTree>
    <p:extLst>
      <p:ext uri="{BB962C8B-B14F-4D97-AF65-F5344CB8AC3E}">
        <p14:creationId xmlns:p14="http://schemas.microsoft.com/office/powerpoint/2010/main" val="44275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6267D-CB4A-4754-89A8-C888C13ED736}" type="slidenum">
              <a:rPr lang="en-US" smtClean="0"/>
              <a:t>9</a:t>
            </a:fld>
            <a:endParaRPr lang="en-US"/>
          </a:p>
        </p:txBody>
      </p:sp>
    </p:spTree>
    <p:extLst>
      <p:ext uri="{BB962C8B-B14F-4D97-AF65-F5344CB8AC3E}">
        <p14:creationId xmlns:p14="http://schemas.microsoft.com/office/powerpoint/2010/main" val="2370776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6267D-CB4A-4754-89A8-C888C13ED736}" type="slidenum">
              <a:rPr lang="en-US" smtClean="0"/>
              <a:t>10</a:t>
            </a:fld>
            <a:endParaRPr lang="en-US"/>
          </a:p>
        </p:txBody>
      </p:sp>
    </p:spTree>
    <p:extLst>
      <p:ext uri="{BB962C8B-B14F-4D97-AF65-F5344CB8AC3E}">
        <p14:creationId xmlns:p14="http://schemas.microsoft.com/office/powerpoint/2010/main" val="182857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12F7CE-62EC-497D-A724-29EFA8D4245F}"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02820-17E9-459F-8E81-A84FB36E3605}" type="slidenum">
              <a:rPr lang="en-US" smtClean="0"/>
              <a:t>‹#›</a:t>
            </a:fld>
            <a:endParaRPr lang="en-US"/>
          </a:p>
        </p:txBody>
      </p:sp>
    </p:spTree>
    <p:extLst>
      <p:ext uri="{BB962C8B-B14F-4D97-AF65-F5344CB8AC3E}">
        <p14:creationId xmlns:p14="http://schemas.microsoft.com/office/powerpoint/2010/main" val="41559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2F7CE-62EC-497D-A724-29EFA8D4245F}"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02820-17E9-459F-8E81-A84FB36E3605}" type="slidenum">
              <a:rPr lang="en-US" smtClean="0"/>
              <a:t>‹#›</a:t>
            </a:fld>
            <a:endParaRPr lang="en-US"/>
          </a:p>
        </p:txBody>
      </p:sp>
    </p:spTree>
    <p:extLst>
      <p:ext uri="{BB962C8B-B14F-4D97-AF65-F5344CB8AC3E}">
        <p14:creationId xmlns:p14="http://schemas.microsoft.com/office/powerpoint/2010/main" val="4169244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2F7CE-62EC-497D-A724-29EFA8D4245F}"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02820-17E9-459F-8E81-A84FB36E3605}" type="slidenum">
              <a:rPr lang="en-US" smtClean="0"/>
              <a:t>‹#›</a:t>
            </a:fld>
            <a:endParaRPr lang="en-US"/>
          </a:p>
        </p:txBody>
      </p:sp>
    </p:spTree>
    <p:extLst>
      <p:ext uri="{BB962C8B-B14F-4D97-AF65-F5344CB8AC3E}">
        <p14:creationId xmlns:p14="http://schemas.microsoft.com/office/powerpoint/2010/main" val="81524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2F7CE-62EC-497D-A724-29EFA8D4245F}"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02820-17E9-459F-8E81-A84FB36E3605}" type="slidenum">
              <a:rPr lang="en-US" smtClean="0"/>
              <a:t>‹#›</a:t>
            </a:fld>
            <a:endParaRPr lang="en-US"/>
          </a:p>
        </p:txBody>
      </p:sp>
    </p:spTree>
    <p:extLst>
      <p:ext uri="{BB962C8B-B14F-4D97-AF65-F5344CB8AC3E}">
        <p14:creationId xmlns:p14="http://schemas.microsoft.com/office/powerpoint/2010/main" val="105344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12F7CE-62EC-497D-A724-29EFA8D4245F}"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02820-17E9-459F-8E81-A84FB36E3605}" type="slidenum">
              <a:rPr lang="en-US" smtClean="0"/>
              <a:t>‹#›</a:t>
            </a:fld>
            <a:endParaRPr lang="en-US"/>
          </a:p>
        </p:txBody>
      </p:sp>
    </p:spTree>
    <p:extLst>
      <p:ext uri="{BB962C8B-B14F-4D97-AF65-F5344CB8AC3E}">
        <p14:creationId xmlns:p14="http://schemas.microsoft.com/office/powerpoint/2010/main" val="3046728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12F7CE-62EC-497D-A724-29EFA8D4245F}"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02820-17E9-459F-8E81-A84FB36E3605}" type="slidenum">
              <a:rPr lang="en-US" smtClean="0"/>
              <a:t>‹#›</a:t>
            </a:fld>
            <a:endParaRPr lang="en-US"/>
          </a:p>
        </p:txBody>
      </p:sp>
    </p:spTree>
    <p:extLst>
      <p:ext uri="{BB962C8B-B14F-4D97-AF65-F5344CB8AC3E}">
        <p14:creationId xmlns:p14="http://schemas.microsoft.com/office/powerpoint/2010/main" val="14330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12F7CE-62EC-497D-A724-29EFA8D4245F}"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902820-17E9-459F-8E81-A84FB36E3605}" type="slidenum">
              <a:rPr lang="en-US" smtClean="0"/>
              <a:t>‹#›</a:t>
            </a:fld>
            <a:endParaRPr lang="en-US"/>
          </a:p>
        </p:txBody>
      </p:sp>
    </p:spTree>
    <p:extLst>
      <p:ext uri="{BB962C8B-B14F-4D97-AF65-F5344CB8AC3E}">
        <p14:creationId xmlns:p14="http://schemas.microsoft.com/office/powerpoint/2010/main" val="414312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12F7CE-62EC-497D-A724-29EFA8D4245F}"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902820-17E9-459F-8E81-A84FB36E3605}" type="slidenum">
              <a:rPr lang="en-US" smtClean="0"/>
              <a:t>‹#›</a:t>
            </a:fld>
            <a:endParaRPr lang="en-US"/>
          </a:p>
        </p:txBody>
      </p:sp>
    </p:spTree>
    <p:extLst>
      <p:ext uri="{BB962C8B-B14F-4D97-AF65-F5344CB8AC3E}">
        <p14:creationId xmlns:p14="http://schemas.microsoft.com/office/powerpoint/2010/main" val="661735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2F7CE-62EC-497D-A724-29EFA8D4245F}" type="datetimeFigureOut">
              <a:rPr lang="en-US" smtClean="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902820-17E9-459F-8E81-A84FB36E3605}" type="slidenum">
              <a:rPr lang="en-US" smtClean="0"/>
              <a:t>‹#›</a:t>
            </a:fld>
            <a:endParaRPr lang="en-US"/>
          </a:p>
        </p:txBody>
      </p:sp>
    </p:spTree>
    <p:extLst>
      <p:ext uri="{BB962C8B-B14F-4D97-AF65-F5344CB8AC3E}">
        <p14:creationId xmlns:p14="http://schemas.microsoft.com/office/powerpoint/2010/main" val="179310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12F7CE-62EC-497D-A724-29EFA8D4245F}"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02820-17E9-459F-8E81-A84FB36E3605}" type="slidenum">
              <a:rPr lang="en-US" smtClean="0"/>
              <a:t>‹#›</a:t>
            </a:fld>
            <a:endParaRPr lang="en-US"/>
          </a:p>
        </p:txBody>
      </p:sp>
    </p:spTree>
    <p:extLst>
      <p:ext uri="{BB962C8B-B14F-4D97-AF65-F5344CB8AC3E}">
        <p14:creationId xmlns:p14="http://schemas.microsoft.com/office/powerpoint/2010/main" val="108736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12F7CE-62EC-497D-A724-29EFA8D4245F}"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02820-17E9-459F-8E81-A84FB36E3605}" type="slidenum">
              <a:rPr lang="en-US" smtClean="0"/>
              <a:t>‹#›</a:t>
            </a:fld>
            <a:endParaRPr lang="en-US"/>
          </a:p>
        </p:txBody>
      </p:sp>
    </p:spTree>
    <p:extLst>
      <p:ext uri="{BB962C8B-B14F-4D97-AF65-F5344CB8AC3E}">
        <p14:creationId xmlns:p14="http://schemas.microsoft.com/office/powerpoint/2010/main" val="344083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2F7CE-62EC-497D-A724-29EFA8D4245F}" type="datetimeFigureOut">
              <a:rPr lang="en-US" smtClean="0"/>
              <a:t>2/18/2021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02820-17E9-459F-8E81-A84FB36E3605}" type="slidenum">
              <a:rPr lang="en-US" smtClean="0"/>
              <a:t>‹#›</a:t>
            </a:fld>
            <a:endParaRPr lang="en-US"/>
          </a:p>
        </p:txBody>
      </p:sp>
    </p:spTree>
    <p:extLst>
      <p:ext uri="{BB962C8B-B14F-4D97-AF65-F5344CB8AC3E}">
        <p14:creationId xmlns:p14="http://schemas.microsoft.com/office/powerpoint/2010/main" val="532945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fif"/><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okhaiyte.vn/"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tokhaiyte.vn/"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tokhaiyte.v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877546" cy="6858000"/>
          </a:xfrm>
          <a:prstGeom prst="rect">
            <a:avLst/>
          </a:prstGeom>
          <a:blipFill dpi="0" rotWithShape="1">
            <a:blip r:embed="rId4">
              <a:alphaModFix amt="68000"/>
            </a:blip>
            <a:srcRect/>
            <a:stretch>
              <a:fillRect l="-222713" r="-1666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79608" y="2312178"/>
            <a:ext cx="10021892" cy="800219"/>
          </a:xfrm>
          <a:prstGeom prst="rect">
            <a:avLst/>
          </a:prstGeom>
          <a:noFill/>
        </p:spPr>
        <p:txBody>
          <a:bodyPr wrap="square" rtlCol="0">
            <a:spAutoFit/>
          </a:bodyPr>
          <a:lstStyle/>
          <a:p>
            <a:r>
              <a:rPr lang="en-US" sz="4600" b="1" dirty="0" smtClean="0">
                <a:ea typeface="Open Sans" panose="020B0606030504020204" pitchFamily="34" charset="0"/>
                <a:cs typeface="Times New Roman" panose="02020603050405020304" pitchFamily="18" charset="0"/>
              </a:rPr>
              <a:t>KHAI </a:t>
            </a:r>
            <a:r>
              <a:rPr lang="en-US" sz="4600" b="1" dirty="0">
                <a:ea typeface="Open Sans" panose="020B0606030504020204" pitchFamily="34" charset="0"/>
                <a:cs typeface="Times New Roman" panose="02020603050405020304" pitchFamily="18" charset="0"/>
              </a:rPr>
              <a:t>BÁO Y TẾ - QR CODE</a:t>
            </a:r>
            <a:endParaRPr lang="en-US" sz="4600" dirty="0">
              <a:ea typeface="Open Sans" panose="020B0606030504020204" pitchFamily="34" charset="0"/>
              <a:cs typeface="Times New Roman" panose="02020603050405020304" pitchFamily="18" charset="0"/>
            </a:endParaRPr>
          </a:p>
        </p:txBody>
      </p:sp>
      <p:sp>
        <p:nvSpPr>
          <p:cNvPr id="3" name="TextBox 2"/>
          <p:cNvSpPr txBox="1"/>
          <p:nvPr/>
        </p:nvSpPr>
        <p:spPr>
          <a:xfrm>
            <a:off x="2081670" y="3131670"/>
            <a:ext cx="5238935" cy="830997"/>
          </a:xfrm>
          <a:prstGeom prst="rect">
            <a:avLst/>
          </a:prstGeom>
          <a:noFill/>
        </p:spPr>
        <p:txBody>
          <a:bodyPr wrap="none" rtlCol="0">
            <a:spAutoFit/>
          </a:bodyPr>
          <a:lstStyle/>
          <a:p>
            <a:r>
              <a:rPr lang="en-US" sz="2400" b="1" i="1" dirty="0">
                <a:solidFill>
                  <a:srgbClr val="FF0000"/>
                </a:solidFill>
                <a:latin typeface="Open Sans" panose="020B0606030504020204" pitchFamily="34" charset="0"/>
                <a:ea typeface="Open Sans" panose="020B0606030504020204" pitchFamily="34" charset="0"/>
                <a:cs typeface="Open Sans" panose="020B0606030504020204" pitchFamily="34" charset="0"/>
              </a:rPr>
              <a:t>Vietnam Health Declaration (VHD)</a:t>
            </a:r>
          </a:p>
          <a:p>
            <a:r>
              <a:rPr lang="en-US" sz="2400" i="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en-US" sz="2400" i="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Phiên</a:t>
            </a:r>
            <a:r>
              <a:rPr lang="en-US" sz="2400" i="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400" i="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bản</a:t>
            </a:r>
            <a:r>
              <a:rPr lang="en-US" sz="2400" i="1" dirty="0">
                <a:solidFill>
                  <a:srgbClr val="FF0000"/>
                </a:solidFill>
                <a:latin typeface="Open Sans" panose="020B0606030504020204" pitchFamily="34" charset="0"/>
                <a:ea typeface="Open Sans" panose="020B0606030504020204" pitchFamily="34" charset="0"/>
                <a:cs typeface="Open Sans" panose="020B0606030504020204" pitchFamily="34" charset="0"/>
              </a:rPr>
              <a:t> 3.0/2021)</a:t>
            </a:r>
          </a:p>
        </p:txBody>
      </p:sp>
      <p:sp>
        <p:nvSpPr>
          <p:cNvPr id="4" name="Rectangle 3"/>
          <p:cNvSpPr/>
          <p:nvPr/>
        </p:nvSpPr>
        <p:spPr>
          <a:xfrm>
            <a:off x="1738128" y="2203986"/>
            <a:ext cx="241480" cy="18448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Block Arc 6"/>
          <p:cNvSpPr/>
          <p:nvPr/>
        </p:nvSpPr>
        <p:spPr>
          <a:xfrm rot="16200000">
            <a:off x="10616108" y="1391455"/>
            <a:ext cx="4075090" cy="4075090"/>
          </a:xfrm>
          <a:prstGeom prst="blockArc">
            <a:avLst>
              <a:gd name="adj1" fmla="val 10800000"/>
              <a:gd name="adj2" fmla="val 33763"/>
              <a:gd name="adj3" fmla="val 176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Kết quả hình ảnh cho APP VIETNAM HEALTH DECLERATION">
            <a:extLst>
              <a:ext uri="{FF2B5EF4-FFF2-40B4-BE49-F238E27FC236}">
                <a16:creationId xmlns:a16="http://schemas.microsoft.com/office/drawing/2014/main" xmlns="" id="{C99B5102-7444-4E03-BA0E-A9BADCF863B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8148" y="4027458"/>
            <a:ext cx="744820" cy="744820"/>
          </a:xfrm>
          <a:prstGeom prst="rect">
            <a:avLst/>
          </a:prstGeom>
          <a:noFill/>
          <a:extLst>
            <a:ext uri="{909E8E84-426E-40DD-AFC4-6F175D3DCCD1}">
              <a14:hiddenFill xmlns:a14="http://schemas.microsoft.com/office/drawing/2010/main">
                <a:solidFill>
                  <a:srgbClr val="FFFFFF"/>
                </a:solidFill>
              </a14:hiddenFill>
            </a:ext>
          </a:extLst>
        </p:spPr>
      </p:pic>
      <p:pic>
        <p:nvPicPr>
          <p:cNvPr id="5" name="Feelin' Good">
            <a:hlinkClick r:id="" action="ppaction://media"/>
            <a:extLst>
              <a:ext uri="{FF2B5EF4-FFF2-40B4-BE49-F238E27FC236}">
                <a16:creationId xmlns:a16="http://schemas.microsoft.com/office/drawing/2014/main" xmlns="" id="{9F76E92E-6985-49FC-87CC-DCCA40955AF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91900" y="6045200"/>
            <a:ext cx="609600" cy="609600"/>
          </a:xfrm>
          <a:prstGeom prst="rect">
            <a:avLst/>
          </a:prstGeom>
        </p:spPr>
      </p:pic>
      <p:pic>
        <p:nvPicPr>
          <p:cNvPr id="9" name="Picture 8">
            <a:extLst>
              <a:ext uri="{FF2B5EF4-FFF2-40B4-BE49-F238E27FC236}">
                <a16:creationId xmlns:a16="http://schemas.microsoft.com/office/drawing/2014/main" xmlns="" id="{CC234FB0-7F52-4335-98BE-ED1800D84FCC}"/>
              </a:ext>
            </a:extLst>
          </p:cNvPr>
          <p:cNvPicPr>
            <a:picLocks noChangeAspect="1"/>
          </p:cNvPicPr>
          <p:nvPr/>
        </p:nvPicPr>
        <p:blipFill>
          <a:blip r:embed="rId7"/>
          <a:stretch>
            <a:fillRect/>
          </a:stretch>
        </p:blipFill>
        <p:spPr>
          <a:xfrm>
            <a:off x="3058871" y="4102332"/>
            <a:ext cx="595072" cy="595072"/>
          </a:xfrm>
          <a:prstGeom prst="rect">
            <a:avLst/>
          </a:prstGeom>
        </p:spPr>
      </p:pic>
      <p:pic>
        <p:nvPicPr>
          <p:cNvPr id="14" name="Picture 13">
            <a:extLst>
              <a:ext uri="{FF2B5EF4-FFF2-40B4-BE49-F238E27FC236}">
                <a16:creationId xmlns:a16="http://schemas.microsoft.com/office/drawing/2014/main" xmlns="" id="{0E7AF748-B345-4E4A-B606-4386FC85705D}"/>
              </a:ext>
            </a:extLst>
          </p:cNvPr>
          <p:cNvPicPr>
            <a:picLocks noChangeAspect="1"/>
          </p:cNvPicPr>
          <p:nvPr/>
        </p:nvPicPr>
        <p:blipFill>
          <a:blip r:embed="rId8"/>
          <a:stretch>
            <a:fillRect/>
          </a:stretch>
        </p:blipFill>
        <p:spPr>
          <a:xfrm>
            <a:off x="4007995" y="4053976"/>
            <a:ext cx="693142" cy="691783"/>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91005" y="362669"/>
            <a:ext cx="1229459" cy="1229459"/>
          </a:xfrm>
          <a:prstGeom prst="rect">
            <a:avLst/>
          </a:prstGeom>
        </p:spPr>
      </p:pic>
    </p:spTree>
    <p:extLst>
      <p:ext uri="{BB962C8B-B14F-4D97-AF65-F5344CB8AC3E}">
        <p14:creationId xmlns:p14="http://schemas.microsoft.com/office/powerpoint/2010/main" val="250224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1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01121" y="848411"/>
            <a:ext cx="8701669" cy="646331"/>
          </a:xfrm>
          <a:prstGeom prst="rect">
            <a:avLst/>
          </a:prstGeom>
          <a:noFill/>
        </p:spPr>
        <p:txBody>
          <a:bodyPr wrap="square" rtlCol="0">
            <a:spAutoFit/>
          </a:bodyPr>
          <a:lstStyle/>
          <a:p>
            <a:pPr algn="just"/>
            <a:endParaRPr lang="en-US" sz="1200"/>
          </a:p>
          <a:p>
            <a:pPr algn="just"/>
            <a:endParaRPr lang="en-US" sz="2400" dirty="0"/>
          </a:p>
        </p:txBody>
      </p:sp>
      <p:sp>
        <p:nvSpPr>
          <p:cNvPr id="4" name="TextBox 3"/>
          <p:cNvSpPr txBox="1"/>
          <p:nvPr/>
        </p:nvSpPr>
        <p:spPr>
          <a:xfrm>
            <a:off x="425303" y="175244"/>
            <a:ext cx="11341393" cy="584775"/>
          </a:xfrm>
          <a:prstGeom prst="rect">
            <a:avLst/>
          </a:prstGeom>
          <a:solidFill>
            <a:srgbClr val="FF0000"/>
          </a:solidFill>
        </p:spPr>
        <p:txBody>
          <a:bodyPr wrap="square" rtlCol="0">
            <a:spAutoFit/>
          </a:bodyPr>
          <a:lstStyle/>
          <a:p>
            <a:r>
              <a:rPr lang="en-US" sz="3200" b="1">
                <a:solidFill>
                  <a:schemeClr val="bg1"/>
                </a:solidFill>
              </a:rPr>
              <a:t>THỰC HIỆN CHECK-IN/ CHECK-OUT Y TẾ</a:t>
            </a:r>
            <a:endParaRPr lang="en-US" sz="3200" b="1" dirty="0">
              <a:solidFill>
                <a:schemeClr val="bg1"/>
              </a:solidFill>
            </a:endParaRPr>
          </a:p>
        </p:txBody>
      </p:sp>
      <p:cxnSp>
        <p:nvCxnSpPr>
          <p:cNvPr id="9" name="Straight Connector 8"/>
          <p:cNvCxnSpPr>
            <a:cxnSpLocks/>
          </p:cNvCxnSpPr>
          <p:nvPr/>
        </p:nvCxnSpPr>
        <p:spPr>
          <a:xfrm>
            <a:off x="425303" y="800201"/>
            <a:ext cx="11341393" cy="3700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xmlns="" id="{00679A05-A960-43EC-A0BD-9E41508BCC20}"/>
              </a:ext>
            </a:extLst>
          </p:cNvPr>
          <p:cNvSpPr txBox="1"/>
          <p:nvPr/>
        </p:nvSpPr>
        <p:spPr>
          <a:xfrm>
            <a:off x="420961" y="925599"/>
            <a:ext cx="6711082" cy="3170099"/>
          </a:xfrm>
          <a:prstGeom prst="rect">
            <a:avLst/>
          </a:prstGeom>
          <a:noFill/>
        </p:spPr>
        <p:txBody>
          <a:bodyPr wrap="square">
            <a:spAutoFit/>
          </a:bodyPr>
          <a:lstStyle/>
          <a:p>
            <a:pPr algn="just"/>
            <a:r>
              <a:rPr lang="en-US" sz="2300"/>
              <a:t>Khi đến các địa điểm cần xác nhận </a:t>
            </a:r>
            <a:r>
              <a:rPr lang="en-US" sz="2300" b="1"/>
              <a:t>ĐẾN VÀ ĐI</a:t>
            </a:r>
            <a:r>
              <a:rPr lang="en-US" sz="2300"/>
              <a:t> hay còn gọi là </a:t>
            </a:r>
            <a:r>
              <a:rPr lang="en-US" sz="2300" b="1"/>
              <a:t>“Check-in/ Check-Out y tế”</a:t>
            </a:r>
            <a:r>
              <a:rPr lang="en-US" sz="2300"/>
              <a:t>, người dân sử dụng chức năng </a:t>
            </a:r>
            <a:r>
              <a:rPr lang="en-US" sz="2300" b="1"/>
              <a:t>“Quét QR” </a:t>
            </a:r>
            <a:r>
              <a:rPr lang="en-US" sz="2300"/>
              <a:t>trên các hệ thống để khai báo.</a:t>
            </a:r>
          </a:p>
          <a:p>
            <a:pPr algn="just"/>
            <a:endParaRPr lang="en-US" sz="1600" i="1"/>
          </a:p>
          <a:p>
            <a:pPr algn="just"/>
            <a:r>
              <a:rPr lang="en-US" sz="2300"/>
              <a:t>Trong trường không có điện thoại di động thông minh thì người dân có thể sử dụng máy tính tại nơi cần khai báo thực hiện truy cập hệ thống (tokhaiyte.vn) để được in </a:t>
            </a:r>
            <a:r>
              <a:rPr lang="en-US" sz="2300" b="1"/>
              <a:t>Mã QR-Code </a:t>
            </a:r>
            <a:r>
              <a:rPr lang="en-US" sz="2300"/>
              <a:t>xác nhận hoặc đọc </a:t>
            </a:r>
            <a:r>
              <a:rPr lang="en-US" sz="2300" b="1"/>
              <a:t>Số điện thoại </a:t>
            </a:r>
            <a:r>
              <a:rPr lang="en-US" sz="2300"/>
              <a:t>để được xác nhận.</a:t>
            </a:r>
            <a:endParaRPr lang="en-US" sz="2300" b="1"/>
          </a:p>
        </p:txBody>
      </p:sp>
      <p:grpSp>
        <p:nvGrpSpPr>
          <p:cNvPr id="8" name="Group 7">
            <a:extLst>
              <a:ext uri="{FF2B5EF4-FFF2-40B4-BE49-F238E27FC236}">
                <a16:creationId xmlns:a16="http://schemas.microsoft.com/office/drawing/2014/main" xmlns="" id="{3FDFC040-C727-4B76-9F63-373DF7D1B91D}"/>
              </a:ext>
            </a:extLst>
          </p:cNvPr>
          <p:cNvGrpSpPr/>
          <p:nvPr/>
        </p:nvGrpSpPr>
        <p:grpSpPr>
          <a:xfrm>
            <a:off x="7132043" y="1127856"/>
            <a:ext cx="4611670" cy="2169173"/>
            <a:chOff x="6659745" y="983047"/>
            <a:chExt cx="4611670" cy="2169173"/>
          </a:xfrm>
        </p:grpSpPr>
        <p:pic>
          <p:nvPicPr>
            <p:cNvPr id="6" name="Picture 5">
              <a:extLst>
                <a:ext uri="{FF2B5EF4-FFF2-40B4-BE49-F238E27FC236}">
                  <a16:creationId xmlns:a16="http://schemas.microsoft.com/office/drawing/2014/main" xmlns="" id="{F013972D-6289-43D0-A05B-708C88AB4D48}"/>
                </a:ext>
              </a:extLst>
            </p:cNvPr>
            <p:cNvPicPr>
              <a:picLocks noChangeAspect="1"/>
            </p:cNvPicPr>
            <p:nvPr/>
          </p:nvPicPr>
          <p:blipFill>
            <a:blip r:embed="rId3"/>
            <a:stretch>
              <a:fillRect/>
            </a:stretch>
          </p:blipFill>
          <p:spPr>
            <a:xfrm>
              <a:off x="6659745" y="983047"/>
              <a:ext cx="4611670" cy="1799841"/>
            </a:xfrm>
            <a:prstGeom prst="rect">
              <a:avLst/>
            </a:prstGeom>
          </p:spPr>
        </p:pic>
        <p:sp>
          <p:nvSpPr>
            <p:cNvPr id="7" name="TextBox 6">
              <a:extLst>
                <a:ext uri="{FF2B5EF4-FFF2-40B4-BE49-F238E27FC236}">
                  <a16:creationId xmlns:a16="http://schemas.microsoft.com/office/drawing/2014/main" xmlns="" id="{3EF4331B-1B71-4308-8BD5-86EA95C55C27}"/>
                </a:ext>
              </a:extLst>
            </p:cNvPr>
            <p:cNvSpPr txBox="1"/>
            <p:nvPr/>
          </p:nvSpPr>
          <p:spPr>
            <a:xfrm>
              <a:off x="7132043" y="2782888"/>
              <a:ext cx="3819956" cy="369332"/>
            </a:xfrm>
            <a:prstGeom prst="rect">
              <a:avLst/>
            </a:prstGeom>
            <a:noFill/>
          </p:spPr>
          <p:txBody>
            <a:bodyPr wrap="none" rtlCol="0">
              <a:spAutoFit/>
            </a:bodyPr>
            <a:lstStyle/>
            <a:p>
              <a:r>
                <a:rPr lang="en-US"/>
                <a:t>(Chức năng “Quét QR” trên điện thoại)</a:t>
              </a:r>
            </a:p>
          </p:txBody>
        </p:sp>
      </p:grpSp>
      <p:grpSp>
        <p:nvGrpSpPr>
          <p:cNvPr id="16" name="Group 15">
            <a:extLst>
              <a:ext uri="{FF2B5EF4-FFF2-40B4-BE49-F238E27FC236}">
                <a16:creationId xmlns:a16="http://schemas.microsoft.com/office/drawing/2014/main" xmlns="" id="{848B41EB-5AA2-4EDD-B3DF-AFAAEDCB6A2A}"/>
              </a:ext>
            </a:extLst>
          </p:cNvPr>
          <p:cNvGrpSpPr/>
          <p:nvPr/>
        </p:nvGrpSpPr>
        <p:grpSpPr>
          <a:xfrm>
            <a:off x="7132043" y="3937398"/>
            <a:ext cx="4970747" cy="2432252"/>
            <a:chOff x="7132043" y="3482558"/>
            <a:chExt cx="4970747" cy="2432252"/>
          </a:xfrm>
        </p:grpSpPr>
        <p:pic>
          <p:nvPicPr>
            <p:cNvPr id="11" name="Picture 10">
              <a:extLst>
                <a:ext uri="{FF2B5EF4-FFF2-40B4-BE49-F238E27FC236}">
                  <a16:creationId xmlns:a16="http://schemas.microsoft.com/office/drawing/2014/main" xmlns="" id="{203D1C47-F34B-4282-BB34-58901C590AB7}"/>
                </a:ext>
              </a:extLst>
            </p:cNvPr>
            <p:cNvPicPr>
              <a:picLocks noChangeAspect="1"/>
            </p:cNvPicPr>
            <p:nvPr/>
          </p:nvPicPr>
          <p:blipFill>
            <a:blip r:embed="rId4"/>
            <a:stretch>
              <a:fillRect/>
            </a:stretch>
          </p:blipFill>
          <p:spPr>
            <a:xfrm>
              <a:off x="7132043" y="3482558"/>
              <a:ext cx="4970747" cy="2247586"/>
            </a:xfrm>
            <a:prstGeom prst="rect">
              <a:avLst/>
            </a:prstGeom>
          </p:spPr>
        </p:pic>
        <p:sp>
          <p:nvSpPr>
            <p:cNvPr id="14" name="TextBox 13">
              <a:extLst>
                <a:ext uri="{FF2B5EF4-FFF2-40B4-BE49-F238E27FC236}">
                  <a16:creationId xmlns:a16="http://schemas.microsoft.com/office/drawing/2014/main" xmlns="" id="{75D1490E-D6CE-4B07-B99C-8DAEDC81FEFF}"/>
                </a:ext>
              </a:extLst>
            </p:cNvPr>
            <p:cNvSpPr txBox="1"/>
            <p:nvPr/>
          </p:nvSpPr>
          <p:spPr>
            <a:xfrm>
              <a:off x="8217641" y="5545478"/>
              <a:ext cx="2799549" cy="369332"/>
            </a:xfrm>
            <a:prstGeom prst="rect">
              <a:avLst/>
            </a:prstGeom>
            <a:noFill/>
          </p:spPr>
          <p:txBody>
            <a:bodyPr wrap="none" rtlCol="0">
              <a:spAutoFit/>
            </a:bodyPr>
            <a:lstStyle/>
            <a:p>
              <a:r>
                <a:rPr lang="en-US"/>
                <a:t>(Mã QR để người dân Quét)</a:t>
              </a:r>
            </a:p>
          </p:txBody>
        </p:sp>
      </p:grpSp>
      <p:sp>
        <p:nvSpPr>
          <p:cNvPr id="17" name="TextBox 16">
            <a:extLst>
              <a:ext uri="{FF2B5EF4-FFF2-40B4-BE49-F238E27FC236}">
                <a16:creationId xmlns:a16="http://schemas.microsoft.com/office/drawing/2014/main" xmlns="" id="{6DF47FCD-4550-4C74-9DCF-1043C4F5AAA0}"/>
              </a:ext>
            </a:extLst>
          </p:cNvPr>
          <p:cNvSpPr txBox="1"/>
          <p:nvPr/>
        </p:nvSpPr>
        <p:spPr>
          <a:xfrm>
            <a:off x="9139316" y="6488668"/>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8511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afterEffect">
                                  <p:stCondLst>
                                    <p:cond delay="0"/>
                                  </p:stCondLst>
                                  <p:iterate type="lt">
                                    <p:tmPct val="4000"/>
                                  </p:iterate>
                                  <p:childTnLst>
                                    <p:set>
                                      <p:cBhvr override="childStyle">
                                        <p:cTn id="6" dur="3000" fill="hold"/>
                                        <p:tgtEl>
                                          <p:spTgt spid="15">
                                            <p:txEl>
                                              <p:pRg st="0" end="0"/>
                                            </p:txEl>
                                          </p:spTgt>
                                        </p:tgtEl>
                                        <p:attrNameLst>
                                          <p:attrName>style.color</p:attrName>
                                        </p:attrNameLst>
                                      </p:cBhvr>
                                      <p:to>
                                        <p:clrVal>
                                          <a:srgbClr val="F72736"/>
                                        </p:clrVal>
                                      </p:to>
                                    </p:set>
                                    <p:set>
                                      <p:cBhvr>
                                        <p:cTn id="7" dur="3000" fill="hold"/>
                                        <p:tgtEl>
                                          <p:spTgt spid="15">
                                            <p:txEl>
                                              <p:pRg st="0" end="0"/>
                                            </p:txEl>
                                          </p:spTgt>
                                        </p:tgtEl>
                                        <p:attrNameLst>
                                          <p:attrName>fillcolor</p:attrName>
                                        </p:attrNameLst>
                                      </p:cBhvr>
                                      <p:to>
                                        <p:clrVal>
                                          <a:srgbClr val="F72736"/>
                                        </p:clrVal>
                                      </p:to>
                                    </p:set>
                                    <p:set>
                                      <p:cBhvr>
                                        <p:cTn id="8" dur="3000" fill="hold"/>
                                        <p:tgtEl>
                                          <p:spTgt spid="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17A05D-6125-4EEC-A0D3-E227ACB6DE4B}"/>
              </a:ext>
            </a:extLst>
          </p:cNvPr>
          <p:cNvSpPr txBox="1">
            <a:spLocks/>
          </p:cNvSpPr>
          <p:nvPr/>
        </p:nvSpPr>
        <p:spPr>
          <a:xfrm>
            <a:off x="2930798" y="2360661"/>
            <a:ext cx="6330404" cy="768970"/>
          </a:xfrm>
          <a:prstGeom prst="rect">
            <a:avLst/>
          </a:prstGeom>
        </p:spPr>
        <p:txBody>
          <a:bodyPr/>
          <a:lstStyle>
            <a:defPPr>
              <a:defRPr lang="en-US"/>
            </a:defPPr>
            <a:lvl1pPr>
              <a:lnSpc>
                <a:spcPct val="90000"/>
              </a:lnSpc>
              <a:spcBef>
                <a:spcPct val="0"/>
              </a:spcBef>
              <a:buNone/>
              <a:defRPr sz="4800" b="1">
                <a:gradFill>
                  <a:gsLst>
                    <a:gs pos="0">
                      <a:schemeClr val="accent1">
                        <a:lumMod val="75000"/>
                      </a:schemeClr>
                    </a:gs>
                    <a:gs pos="100000">
                      <a:srgbClr val="00B0F0"/>
                    </a:gs>
                  </a:gsLst>
                  <a:lin ang="5400000" scaled="1"/>
                </a:gra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dirty="0" err="1">
                <a:solidFill>
                  <a:srgbClr val="FF0000"/>
                </a:solidFill>
                <a:latin typeface="Times New Roman" panose="02020603050405020304" pitchFamily="18" charset="0"/>
                <a:cs typeface="Times New Roman" panose="02020603050405020304" pitchFamily="18" charset="0"/>
              </a:rPr>
              <a:t>Trân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trọng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cảm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ơn</a:t>
            </a:r>
            <a:r>
              <a:rPr lang="en-US" dirty="0">
                <a:solidFill>
                  <a:srgbClr val="FF0000"/>
                </a:solidFill>
                <a:latin typeface="Times New Roman" panose="02020603050405020304" pitchFamily="18" charset="0"/>
                <a:cs typeface="Times New Roman" panose="02020603050405020304" pitchFamily="18" charset="0"/>
              </a:rPr>
              <a:t>!</a:t>
            </a:r>
            <a:endParaRPr lang="en-US" sz="5400" dirty="0">
              <a:solidFill>
                <a:srgbClr val="FF0000"/>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xmlns="" id="{3DAB5ECC-5A0C-4CE4-A2DE-37FA0154893E}"/>
              </a:ext>
            </a:extLst>
          </p:cNvPr>
          <p:cNvGrpSpPr/>
          <p:nvPr/>
        </p:nvGrpSpPr>
        <p:grpSpPr>
          <a:xfrm>
            <a:off x="3377025" y="3273805"/>
            <a:ext cx="5382520" cy="2395272"/>
            <a:chOff x="3098244" y="3273805"/>
            <a:chExt cx="5382520" cy="239527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182" y="3273805"/>
              <a:ext cx="1251699" cy="12405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4338" y="3303958"/>
              <a:ext cx="1131015" cy="112091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5108" y="3337008"/>
              <a:ext cx="1054818" cy="1054818"/>
            </a:xfrm>
            <a:prstGeom prst="rect">
              <a:avLst/>
            </a:prstGeom>
          </p:spPr>
        </p:pic>
        <p:sp>
          <p:nvSpPr>
            <p:cNvPr id="8" name="Rectangle 7"/>
            <p:cNvSpPr/>
            <p:nvPr/>
          </p:nvSpPr>
          <p:spPr>
            <a:xfrm>
              <a:off x="6560766" y="4839545"/>
              <a:ext cx="1919998" cy="717639"/>
            </a:xfrm>
            <a:prstGeom prst="rect">
              <a:avLst/>
            </a:prstGeom>
            <a:blipFill>
              <a:blip r:embed="rId5"/>
              <a:srcRect/>
              <a:stretch>
                <a:fillRect l="-10295" t="-33693" r="-11815" b="-498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AB34E4C8-7209-4379-A657-EE8CFE6BA099}"/>
                </a:ext>
              </a:extLst>
            </p:cNvPr>
            <p:cNvPicPr>
              <a:picLocks noChangeAspect="1"/>
            </p:cNvPicPr>
            <p:nvPr/>
          </p:nvPicPr>
          <p:blipFill>
            <a:blip r:embed="rId6"/>
            <a:stretch>
              <a:fillRect/>
            </a:stretch>
          </p:blipFill>
          <p:spPr>
            <a:xfrm>
              <a:off x="3098244" y="4895840"/>
              <a:ext cx="1919999" cy="664347"/>
            </a:xfrm>
            <a:prstGeom prst="rect">
              <a:avLst/>
            </a:prstGeom>
          </p:spPr>
        </p:pic>
        <p:pic>
          <p:nvPicPr>
            <p:cNvPr id="1026" name="Picture 2" descr="Kết quả hình ảnh cho vnpt">
              <a:extLst>
                <a:ext uri="{FF2B5EF4-FFF2-40B4-BE49-F238E27FC236}">
                  <a16:creationId xmlns:a16="http://schemas.microsoft.com/office/drawing/2014/main" xmlns="" id="{5CC24384-CECB-4439-B79B-3955B1964A4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6969" y="4704006"/>
              <a:ext cx="965071" cy="9650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479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Kết quả hình ảnh cho minh họa sổ y tế, nhiệt kế, ống nghiệ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5364" y="378150"/>
            <a:ext cx="5205919" cy="60448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0717" y="2058095"/>
            <a:ext cx="6402694" cy="707886"/>
          </a:xfrm>
          <a:prstGeom prst="rect">
            <a:avLst/>
          </a:prstGeom>
          <a:solidFill>
            <a:srgbClr val="F85338"/>
          </a:solidFill>
          <a:ln>
            <a:solidFill>
              <a:srgbClr val="F85338"/>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4000" b="1" dirty="0">
                <a:highlight>
                  <a:srgbClr val="FF0000"/>
                </a:highlight>
              </a:rPr>
              <a:t>HƯỚNG DẪN </a:t>
            </a:r>
            <a:r>
              <a:rPr lang="en-US" sz="4000" b="1">
                <a:highlight>
                  <a:srgbClr val="FF0000"/>
                </a:highlight>
              </a:rPr>
              <a:t>KHAI BÁO Y TẾ</a:t>
            </a:r>
            <a:endParaRPr lang="en-US" sz="4000" b="1" dirty="0">
              <a:highlight>
                <a:srgbClr val="FF0000"/>
              </a:highlight>
            </a:endParaRPr>
          </a:p>
        </p:txBody>
      </p:sp>
      <p:sp>
        <p:nvSpPr>
          <p:cNvPr id="7" name="TextBox 6"/>
          <p:cNvSpPr txBox="1"/>
          <p:nvPr/>
        </p:nvSpPr>
        <p:spPr>
          <a:xfrm>
            <a:off x="131817" y="2904205"/>
            <a:ext cx="6633547" cy="1200329"/>
          </a:xfrm>
          <a:prstGeom prst="rect">
            <a:avLst/>
          </a:prstGeom>
          <a:noFill/>
        </p:spPr>
        <p:txBody>
          <a:bodyPr wrap="square" rtlCol="0">
            <a:spAutoFit/>
          </a:bodyPr>
          <a:lstStyle/>
          <a:p>
            <a:r>
              <a:rPr lang="en-US" sz="3600" b="1" dirty="0">
                <a:solidFill>
                  <a:srgbClr val="FF0000"/>
                </a:solidFill>
              </a:rPr>
              <a:t>PHỤC VỤ NGƯỜI DÂN ĐI VÀ ĐẾN CÁC ĐỊA </a:t>
            </a:r>
            <a:r>
              <a:rPr lang="en-US" sz="3600" b="1" dirty="0" smtClean="0">
                <a:solidFill>
                  <a:srgbClr val="FF0000"/>
                </a:solidFill>
              </a:rPr>
              <a:t>ĐIỂM NƠI CÔNG CỘNG</a:t>
            </a:r>
            <a:endParaRPr lang="en-US" sz="3600" b="1" dirty="0">
              <a:solidFill>
                <a:srgbClr val="FF0000"/>
              </a:solidFill>
            </a:endParaRPr>
          </a:p>
        </p:txBody>
      </p:sp>
    </p:spTree>
    <p:extLst>
      <p:ext uri="{BB962C8B-B14F-4D97-AF65-F5344CB8AC3E}">
        <p14:creationId xmlns:p14="http://schemas.microsoft.com/office/powerpoint/2010/main" val="55524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minh họa BÁC SĨ VÀ NGƯỜI D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8615" y="1002013"/>
            <a:ext cx="5233385" cy="35193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489099" y="1252640"/>
            <a:ext cx="6132802" cy="4893647"/>
          </a:xfrm>
          <a:prstGeom prst="rect">
            <a:avLst/>
          </a:prstGeom>
          <a:noFill/>
        </p:spPr>
        <p:txBody>
          <a:bodyPr wrap="square" rtlCol="0">
            <a:spAutoFit/>
          </a:bodyPr>
          <a:lstStyle/>
          <a:p>
            <a:pPr algn="just"/>
            <a:r>
              <a:rPr lang="en-US" sz="2600" dirty="0" err="1"/>
              <a:t>Phục</a:t>
            </a:r>
            <a:r>
              <a:rPr lang="en-US" sz="2600" dirty="0"/>
              <a:t> </a:t>
            </a:r>
            <a:r>
              <a:rPr lang="en-US" sz="2600" dirty="0" err="1"/>
              <a:t>vụ</a:t>
            </a:r>
            <a:r>
              <a:rPr lang="en-US" sz="2600" dirty="0"/>
              <a:t> </a:t>
            </a:r>
            <a:r>
              <a:rPr lang="en-US" sz="2600" dirty="0" err="1"/>
              <a:t>người</a:t>
            </a:r>
            <a:r>
              <a:rPr lang="en-US" sz="2600" dirty="0"/>
              <a:t> </a:t>
            </a:r>
            <a:r>
              <a:rPr lang="en-US" sz="2600" dirty="0" err="1"/>
              <a:t>dân</a:t>
            </a:r>
            <a:r>
              <a:rPr lang="en-US" sz="2600" dirty="0"/>
              <a:t> </a:t>
            </a:r>
            <a:r>
              <a:rPr lang="en-US" sz="2600" dirty="0" err="1"/>
              <a:t>có</a:t>
            </a:r>
            <a:r>
              <a:rPr lang="en-US" sz="2600" dirty="0"/>
              <a:t> </a:t>
            </a:r>
            <a:r>
              <a:rPr lang="en-US" sz="2600" dirty="0" err="1"/>
              <a:t>thể</a:t>
            </a:r>
            <a:r>
              <a:rPr lang="en-US" sz="2600" dirty="0"/>
              <a:t> </a:t>
            </a:r>
            <a:r>
              <a:rPr lang="en-US" sz="2600" b="1" dirty="0"/>
              <a:t>“</a:t>
            </a:r>
            <a:r>
              <a:rPr lang="en-US" sz="2600" b="1" dirty="0" err="1"/>
              <a:t>Khai</a:t>
            </a:r>
            <a:r>
              <a:rPr lang="en-US" sz="2600" b="1" dirty="0"/>
              <a:t> </a:t>
            </a:r>
            <a:r>
              <a:rPr lang="en-US" sz="2600" b="1" dirty="0" err="1"/>
              <a:t>báo</a:t>
            </a:r>
            <a:r>
              <a:rPr lang="en-US" sz="2600" b="1" dirty="0"/>
              <a:t> y </a:t>
            </a:r>
            <a:r>
              <a:rPr lang="en-US" sz="2600" b="1" dirty="0" err="1"/>
              <a:t>tế</a:t>
            </a:r>
            <a:r>
              <a:rPr lang="en-US" sz="2600" b="1" dirty="0"/>
              <a:t>”</a:t>
            </a:r>
            <a:r>
              <a:rPr lang="en-US" sz="2600" dirty="0"/>
              <a:t> </a:t>
            </a:r>
            <a:r>
              <a:rPr lang="en-US" sz="2600" dirty="0" err="1"/>
              <a:t>trong</a:t>
            </a:r>
            <a:r>
              <a:rPr lang="en-US" sz="2600" dirty="0"/>
              <a:t> </a:t>
            </a:r>
            <a:r>
              <a:rPr lang="en-US" sz="2600" dirty="0" err="1"/>
              <a:t>quá</a:t>
            </a:r>
            <a:r>
              <a:rPr lang="en-US" sz="2600" dirty="0"/>
              <a:t> </a:t>
            </a:r>
            <a:r>
              <a:rPr lang="en-US" sz="2600" dirty="0" err="1"/>
              <a:t>trình</a:t>
            </a:r>
            <a:r>
              <a:rPr lang="en-US" sz="2600" dirty="0"/>
              <a:t> </a:t>
            </a:r>
            <a:r>
              <a:rPr lang="en-US" sz="2600" b="1" dirty="0"/>
              <a:t>ĐI VÀ ĐẾN</a:t>
            </a:r>
            <a:r>
              <a:rPr lang="en-US" sz="2600" dirty="0"/>
              <a:t> hay </a:t>
            </a:r>
            <a:r>
              <a:rPr lang="en-US" sz="2600" dirty="0" err="1"/>
              <a:t>còn</a:t>
            </a:r>
            <a:r>
              <a:rPr lang="en-US" sz="2600" dirty="0"/>
              <a:t> </a:t>
            </a:r>
            <a:r>
              <a:rPr lang="en-US" sz="2600" dirty="0" err="1"/>
              <a:t>gọi</a:t>
            </a:r>
            <a:r>
              <a:rPr lang="en-US" sz="2600" dirty="0"/>
              <a:t> </a:t>
            </a:r>
            <a:r>
              <a:rPr lang="en-US" sz="2600" dirty="0" err="1"/>
              <a:t>là</a:t>
            </a:r>
            <a:r>
              <a:rPr lang="en-US" sz="2600" dirty="0"/>
              <a:t> </a:t>
            </a:r>
            <a:r>
              <a:rPr lang="en-US" sz="2600" b="1" dirty="0"/>
              <a:t>“CHECK-IN/CHECK-OUT” Y TẾ </a:t>
            </a:r>
            <a:r>
              <a:rPr lang="en-US" sz="2600" dirty="0" err="1"/>
              <a:t>bằng</a:t>
            </a:r>
            <a:r>
              <a:rPr lang="en-US" sz="2600" dirty="0"/>
              <a:t> MÃ </a:t>
            </a:r>
            <a:r>
              <a:rPr lang="en-US" sz="2600" b="1" dirty="0"/>
              <a:t>QR-CODE </a:t>
            </a:r>
            <a:r>
              <a:rPr lang="en-US" sz="2600" dirty="0" err="1"/>
              <a:t>tại</a:t>
            </a:r>
            <a:r>
              <a:rPr lang="en-US" sz="2600" dirty="0"/>
              <a:t> </a:t>
            </a:r>
            <a:r>
              <a:rPr lang="en-US" sz="2600" dirty="0" err="1"/>
              <a:t>các</a:t>
            </a:r>
            <a:r>
              <a:rPr lang="en-US" sz="2600" dirty="0"/>
              <a:t> </a:t>
            </a:r>
            <a:r>
              <a:rPr lang="en-US" sz="2600" dirty="0" err="1"/>
              <a:t>địa</a:t>
            </a:r>
            <a:r>
              <a:rPr lang="en-US" sz="2600" dirty="0"/>
              <a:t> </a:t>
            </a:r>
            <a:r>
              <a:rPr lang="en-US" sz="2600" dirty="0" err="1"/>
              <a:t>điểm</a:t>
            </a:r>
            <a:r>
              <a:rPr lang="en-US" sz="2600" dirty="0"/>
              <a:t> </a:t>
            </a:r>
            <a:r>
              <a:rPr lang="en-US" sz="2600" dirty="0" err="1" smtClean="0"/>
              <a:t>nơi</a:t>
            </a:r>
            <a:r>
              <a:rPr lang="en-US" sz="2600" dirty="0" smtClean="0"/>
              <a:t> </a:t>
            </a:r>
            <a:r>
              <a:rPr lang="en-US" sz="2600" dirty="0" err="1" smtClean="0"/>
              <a:t>công</a:t>
            </a:r>
            <a:r>
              <a:rPr lang="en-US" sz="2600" dirty="0" smtClean="0"/>
              <a:t> </a:t>
            </a:r>
            <a:r>
              <a:rPr lang="en-US" sz="2600" dirty="0" err="1" smtClean="0"/>
              <a:t>cộng</a:t>
            </a:r>
            <a:r>
              <a:rPr lang="en-US" sz="2600" dirty="0" smtClean="0"/>
              <a:t> </a:t>
            </a:r>
            <a:r>
              <a:rPr lang="en-US" sz="2600" dirty="0" err="1" smtClean="0"/>
              <a:t>và</a:t>
            </a:r>
            <a:r>
              <a:rPr lang="en-US" sz="2600" dirty="0" smtClean="0"/>
              <a:t> </a:t>
            </a:r>
            <a:r>
              <a:rPr lang="en-US" sz="2600" dirty="0" err="1" smtClean="0"/>
              <a:t>yêu</a:t>
            </a:r>
            <a:r>
              <a:rPr lang="en-US" sz="2600" dirty="0" smtClean="0"/>
              <a:t> </a:t>
            </a:r>
            <a:r>
              <a:rPr lang="en-US" sz="2600" dirty="0" err="1" smtClean="0"/>
              <a:t>cầu</a:t>
            </a:r>
            <a:r>
              <a:rPr lang="en-US" sz="2600" dirty="0" smtClean="0"/>
              <a:t> </a:t>
            </a:r>
            <a:r>
              <a:rPr lang="en-US" sz="2600" dirty="0" err="1"/>
              <a:t>khai</a:t>
            </a:r>
            <a:r>
              <a:rPr lang="en-US" sz="2600" dirty="0"/>
              <a:t> </a:t>
            </a:r>
            <a:r>
              <a:rPr lang="en-US" sz="2600" dirty="0" err="1"/>
              <a:t>báo</a:t>
            </a:r>
            <a:r>
              <a:rPr lang="en-US" sz="2600" dirty="0"/>
              <a:t> </a:t>
            </a:r>
            <a:r>
              <a:rPr lang="en-US" sz="2600" dirty="0" err="1"/>
              <a:t>theo</a:t>
            </a:r>
            <a:r>
              <a:rPr lang="en-US" sz="2600" dirty="0"/>
              <a:t> </a:t>
            </a:r>
            <a:r>
              <a:rPr lang="en-US" sz="2600" dirty="0" err="1"/>
              <a:t>Quy</a:t>
            </a:r>
            <a:r>
              <a:rPr lang="en-US" sz="2600" dirty="0"/>
              <a:t> </a:t>
            </a:r>
            <a:r>
              <a:rPr lang="en-US" sz="2600" dirty="0" err="1"/>
              <a:t>định</a:t>
            </a:r>
            <a:r>
              <a:rPr lang="en-US" sz="2600" dirty="0"/>
              <a:t> </a:t>
            </a:r>
            <a:r>
              <a:rPr lang="en-US" sz="2600" dirty="0" err="1"/>
              <a:t>của</a:t>
            </a:r>
            <a:r>
              <a:rPr lang="en-US" sz="2600" dirty="0"/>
              <a:t> Ban </a:t>
            </a:r>
            <a:r>
              <a:rPr lang="en-US" sz="2600" dirty="0" err="1"/>
              <a:t>chỉ</a:t>
            </a:r>
            <a:r>
              <a:rPr lang="en-US" sz="2600" dirty="0"/>
              <a:t> </a:t>
            </a:r>
            <a:r>
              <a:rPr lang="en-US" sz="2600" dirty="0" err="1"/>
              <a:t>đạo</a:t>
            </a:r>
            <a:r>
              <a:rPr lang="en-US" sz="2600" dirty="0"/>
              <a:t> </a:t>
            </a:r>
            <a:r>
              <a:rPr lang="en-US" sz="2600" dirty="0" err="1"/>
              <a:t>Quốc</a:t>
            </a:r>
            <a:r>
              <a:rPr lang="en-US" sz="2600" dirty="0"/>
              <a:t> </a:t>
            </a:r>
            <a:r>
              <a:rPr lang="en-US" sz="2600" dirty="0" err="1"/>
              <a:t>gia</a:t>
            </a:r>
            <a:r>
              <a:rPr lang="en-US" sz="2600" dirty="0"/>
              <a:t> </a:t>
            </a:r>
            <a:r>
              <a:rPr lang="en-US" sz="2600" dirty="0" err="1"/>
              <a:t>Phòng</a:t>
            </a:r>
            <a:r>
              <a:rPr lang="en-US" sz="2600" dirty="0"/>
              <a:t> </a:t>
            </a:r>
            <a:r>
              <a:rPr lang="en-US" sz="2600" dirty="0" err="1"/>
              <a:t>chống</a:t>
            </a:r>
            <a:r>
              <a:rPr lang="en-US" sz="2600" dirty="0"/>
              <a:t> </a:t>
            </a:r>
            <a:r>
              <a:rPr lang="en-US" sz="2600" dirty="0" err="1"/>
              <a:t>dịch</a:t>
            </a:r>
            <a:r>
              <a:rPr lang="en-US" sz="2600" dirty="0"/>
              <a:t> Covid19/ </a:t>
            </a:r>
            <a:r>
              <a:rPr lang="en-US" sz="2600" dirty="0" err="1"/>
              <a:t>Bộ</a:t>
            </a:r>
            <a:r>
              <a:rPr lang="en-US" sz="2600" dirty="0"/>
              <a:t> y </a:t>
            </a:r>
            <a:r>
              <a:rPr lang="en-US" sz="2600" dirty="0" err="1"/>
              <a:t>tế</a:t>
            </a:r>
            <a:r>
              <a:rPr lang="en-US" sz="2600" dirty="0"/>
              <a:t>, </a:t>
            </a:r>
            <a:r>
              <a:rPr lang="en-US" sz="2600" dirty="0" err="1"/>
              <a:t>cũng</a:t>
            </a:r>
            <a:r>
              <a:rPr lang="en-US" sz="2600" dirty="0"/>
              <a:t> </a:t>
            </a:r>
            <a:r>
              <a:rPr lang="en-US" sz="2600" dirty="0" err="1"/>
              <a:t>như</a:t>
            </a:r>
            <a:r>
              <a:rPr lang="en-US" sz="2600" dirty="0"/>
              <a:t> UBND </a:t>
            </a:r>
            <a:r>
              <a:rPr lang="en-US" sz="2600" dirty="0" err="1"/>
              <a:t>các</a:t>
            </a:r>
            <a:r>
              <a:rPr lang="en-US" sz="2600" dirty="0"/>
              <a:t> </a:t>
            </a:r>
            <a:r>
              <a:rPr lang="en-US" sz="2600" dirty="0" err="1"/>
              <a:t>Tỉnh</a:t>
            </a:r>
            <a:r>
              <a:rPr lang="en-US" sz="2600" dirty="0"/>
              <a:t>/</a:t>
            </a:r>
            <a:r>
              <a:rPr lang="en-US" sz="2600" dirty="0" err="1"/>
              <a:t>Thành</a:t>
            </a:r>
            <a:r>
              <a:rPr lang="en-US" sz="2600" dirty="0"/>
              <a:t> </a:t>
            </a:r>
            <a:r>
              <a:rPr lang="en-US" sz="2600" dirty="0" err="1"/>
              <a:t>phố</a:t>
            </a:r>
            <a:r>
              <a:rPr lang="en-US" sz="2600" dirty="0"/>
              <a:t>.</a:t>
            </a:r>
            <a:endParaRPr lang="en-US" sz="2600" b="1" dirty="0"/>
          </a:p>
          <a:p>
            <a:pPr algn="just"/>
            <a:endParaRPr lang="en-US" sz="2000" dirty="0"/>
          </a:p>
          <a:p>
            <a:pPr algn="just"/>
            <a:r>
              <a:rPr lang="en-US" sz="2600" dirty="0" err="1"/>
              <a:t>Hỗ</a:t>
            </a:r>
            <a:r>
              <a:rPr lang="en-US" sz="2600" dirty="0"/>
              <a:t> </a:t>
            </a:r>
            <a:r>
              <a:rPr lang="en-US" sz="2600" dirty="0" err="1"/>
              <a:t>trợ</a:t>
            </a:r>
            <a:r>
              <a:rPr lang="en-US" sz="2600" dirty="0"/>
              <a:t> </a:t>
            </a:r>
            <a:r>
              <a:rPr lang="en-US" sz="2600" dirty="0" err="1"/>
              <a:t>các</a:t>
            </a:r>
            <a:r>
              <a:rPr lang="en-US" sz="2600" dirty="0"/>
              <a:t> </a:t>
            </a:r>
            <a:r>
              <a:rPr lang="en-US" sz="2600" dirty="0" err="1"/>
              <a:t>địa</a:t>
            </a:r>
            <a:r>
              <a:rPr lang="en-US" sz="2600" dirty="0"/>
              <a:t> </a:t>
            </a:r>
            <a:r>
              <a:rPr lang="en-US" sz="2600" dirty="0" err="1"/>
              <a:t>phương</a:t>
            </a:r>
            <a:r>
              <a:rPr lang="en-US" sz="2600" dirty="0"/>
              <a:t> </a:t>
            </a:r>
            <a:r>
              <a:rPr lang="en-US" sz="2600" dirty="0" err="1"/>
              <a:t>trong</a:t>
            </a:r>
            <a:r>
              <a:rPr lang="en-US" sz="2600" dirty="0"/>
              <a:t> </a:t>
            </a:r>
            <a:r>
              <a:rPr lang="en-US" sz="2600" dirty="0" err="1"/>
              <a:t>công</a:t>
            </a:r>
            <a:r>
              <a:rPr lang="en-US" sz="2600" dirty="0"/>
              <a:t> </a:t>
            </a:r>
            <a:r>
              <a:rPr lang="en-US" sz="2600" dirty="0" err="1"/>
              <a:t>tác</a:t>
            </a:r>
            <a:r>
              <a:rPr lang="en-US" sz="2600" dirty="0"/>
              <a:t> </a:t>
            </a:r>
            <a:r>
              <a:rPr lang="en-US" sz="2600" dirty="0" err="1"/>
              <a:t>giám</a:t>
            </a:r>
            <a:r>
              <a:rPr lang="en-US" sz="2600" dirty="0"/>
              <a:t> </a:t>
            </a:r>
            <a:r>
              <a:rPr lang="en-US" sz="2600" dirty="0" err="1"/>
              <a:t>sát</a:t>
            </a:r>
            <a:r>
              <a:rPr lang="en-US" sz="2600" dirty="0"/>
              <a:t> </a:t>
            </a:r>
            <a:r>
              <a:rPr lang="en-US" sz="2600" dirty="0" err="1"/>
              <a:t>người</a:t>
            </a:r>
            <a:r>
              <a:rPr lang="en-US" sz="2600" dirty="0"/>
              <a:t> </a:t>
            </a:r>
            <a:r>
              <a:rPr lang="en-US" sz="2600" dirty="0" err="1"/>
              <a:t>dân</a:t>
            </a:r>
            <a:r>
              <a:rPr lang="en-US" sz="2600" dirty="0"/>
              <a:t> </a:t>
            </a:r>
            <a:r>
              <a:rPr lang="en-US" sz="2600" dirty="0" err="1"/>
              <a:t>khi</a:t>
            </a:r>
            <a:r>
              <a:rPr lang="en-US" sz="2600" dirty="0"/>
              <a:t> </a:t>
            </a:r>
            <a:r>
              <a:rPr lang="en-US" sz="2600" dirty="0" err="1"/>
              <a:t>đến</a:t>
            </a:r>
            <a:r>
              <a:rPr lang="en-US" sz="2600" dirty="0"/>
              <a:t> </a:t>
            </a:r>
            <a:r>
              <a:rPr lang="en-US" sz="2600" dirty="0" err="1"/>
              <a:t>và</a:t>
            </a:r>
            <a:r>
              <a:rPr lang="en-US" sz="2600" dirty="0"/>
              <a:t> </a:t>
            </a:r>
            <a:r>
              <a:rPr lang="en-US" sz="2600" dirty="0" err="1"/>
              <a:t>đi</a:t>
            </a:r>
            <a:r>
              <a:rPr lang="en-US" sz="2600" dirty="0"/>
              <a:t> </a:t>
            </a:r>
            <a:r>
              <a:rPr lang="en-US" sz="2600" dirty="0" err="1"/>
              <a:t>trong</a:t>
            </a:r>
            <a:r>
              <a:rPr lang="en-US" sz="2600" dirty="0"/>
              <a:t> </a:t>
            </a:r>
            <a:r>
              <a:rPr lang="en-US" sz="2600" dirty="0" err="1"/>
              <a:t>địa</a:t>
            </a:r>
            <a:r>
              <a:rPr lang="en-US" sz="2600" dirty="0"/>
              <a:t> </a:t>
            </a:r>
            <a:r>
              <a:rPr lang="en-US" sz="2600" dirty="0" err="1"/>
              <a:t>bàn</a:t>
            </a:r>
            <a:r>
              <a:rPr lang="en-US" sz="2600" dirty="0"/>
              <a:t> </a:t>
            </a:r>
            <a:r>
              <a:rPr lang="en-US" sz="2600" dirty="0" err="1"/>
              <a:t>tỉnh</a:t>
            </a:r>
            <a:r>
              <a:rPr lang="en-US" sz="2600" dirty="0"/>
              <a:t>, </a:t>
            </a:r>
            <a:r>
              <a:rPr lang="en-US" sz="2600" dirty="0" err="1"/>
              <a:t>trong</a:t>
            </a:r>
            <a:r>
              <a:rPr lang="en-US" sz="2600" dirty="0"/>
              <a:t> </a:t>
            </a:r>
            <a:r>
              <a:rPr lang="en-US" sz="2600" dirty="0" err="1"/>
              <a:t>phạm</a:t>
            </a:r>
            <a:r>
              <a:rPr lang="en-US" sz="2600" dirty="0"/>
              <a:t> vi </a:t>
            </a:r>
            <a:r>
              <a:rPr lang="en-US" sz="2600" dirty="0" err="1"/>
              <a:t>quản</a:t>
            </a:r>
            <a:r>
              <a:rPr lang="en-US" sz="2600" dirty="0"/>
              <a:t> </a:t>
            </a:r>
            <a:r>
              <a:rPr lang="en-US" sz="2600" dirty="0" err="1"/>
              <a:t>lý</a:t>
            </a:r>
            <a:r>
              <a:rPr lang="en-US" sz="2600" dirty="0"/>
              <a:t> </a:t>
            </a:r>
            <a:r>
              <a:rPr lang="en-US" sz="2600" dirty="0" err="1"/>
              <a:t>của</a:t>
            </a:r>
            <a:r>
              <a:rPr lang="en-US" sz="2600" dirty="0"/>
              <a:t> </a:t>
            </a:r>
            <a:r>
              <a:rPr lang="en-US" sz="2600" dirty="0" err="1"/>
              <a:t>các</a:t>
            </a:r>
            <a:r>
              <a:rPr lang="en-US" sz="2600" dirty="0"/>
              <a:t> </a:t>
            </a:r>
            <a:r>
              <a:rPr lang="en-US" sz="2600" dirty="0" err="1"/>
              <a:t>cơ</a:t>
            </a:r>
            <a:r>
              <a:rPr lang="en-US" sz="2600" dirty="0"/>
              <a:t> </a:t>
            </a:r>
            <a:r>
              <a:rPr lang="en-US" sz="2600" dirty="0" err="1"/>
              <a:t>quan</a:t>
            </a:r>
            <a:r>
              <a:rPr lang="en-US" sz="2600" dirty="0"/>
              <a:t> </a:t>
            </a:r>
            <a:r>
              <a:rPr lang="en-US" sz="2600" dirty="0" err="1"/>
              <a:t>đơn</a:t>
            </a:r>
            <a:r>
              <a:rPr lang="en-US" sz="2600" dirty="0"/>
              <a:t> </a:t>
            </a:r>
            <a:r>
              <a:rPr lang="en-US" sz="2600" dirty="0" err="1"/>
              <a:t>vị</a:t>
            </a:r>
            <a:r>
              <a:rPr lang="en-US" sz="2600" dirty="0"/>
              <a:t>.</a:t>
            </a:r>
          </a:p>
        </p:txBody>
      </p:sp>
      <p:grpSp>
        <p:nvGrpSpPr>
          <p:cNvPr id="3" name="Group 2">
            <a:extLst>
              <a:ext uri="{FF2B5EF4-FFF2-40B4-BE49-F238E27FC236}">
                <a16:creationId xmlns:a16="http://schemas.microsoft.com/office/drawing/2014/main" xmlns="" id="{915EE72D-D185-4AE4-A57B-F7783A4DBCBF}"/>
              </a:ext>
            </a:extLst>
          </p:cNvPr>
          <p:cNvGrpSpPr/>
          <p:nvPr/>
        </p:nvGrpSpPr>
        <p:grpSpPr>
          <a:xfrm>
            <a:off x="586640" y="417238"/>
            <a:ext cx="2337313" cy="709446"/>
            <a:chOff x="586640" y="417238"/>
            <a:chExt cx="5286703" cy="709446"/>
          </a:xfrm>
        </p:grpSpPr>
        <p:sp>
          <p:nvSpPr>
            <p:cNvPr id="4" name="TextBox 3"/>
            <p:cNvSpPr txBox="1"/>
            <p:nvPr/>
          </p:nvSpPr>
          <p:spPr>
            <a:xfrm>
              <a:off x="586640" y="417238"/>
              <a:ext cx="5286703" cy="584775"/>
            </a:xfrm>
            <a:prstGeom prst="rect">
              <a:avLst/>
            </a:prstGeom>
            <a:solidFill>
              <a:srgbClr val="FF0000"/>
            </a:solidFill>
          </p:spPr>
          <p:txBody>
            <a:bodyPr wrap="square" rtlCol="0">
              <a:spAutoFit/>
            </a:bodyPr>
            <a:lstStyle/>
            <a:p>
              <a:r>
                <a:rPr lang="en-US" sz="3200" b="1">
                  <a:solidFill>
                    <a:schemeClr val="bg1"/>
                  </a:solidFill>
                </a:rPr>
                <a:t>MỤC ĐÍCH</a:t>
              </a:r>
              <a:endParaRPr lang="en-US" sz="3200" b="1" dirty="0">
                <a:solidFill>
                  <a:schemeClr val="bg1"/>
                </a:solidFill>
              </a:endParaRPr>
            </a:p>
          </p:txBody>
        </p:sp>
        <p:cxnSp>
          <p:nvCxnSpPr>
            <p:cNvPr id="9" name="Straight Connector 8"/>
            <p:cNvCxnSpPr>
              <a:cxnSpLocks/>
            </p:cNvCxnSpPr>
            <p:nvPr/>
          </p:nvCxnSpPr>
          <p:spPr>
            <a:xfrm>
              <a:off x="586640" y="1126684"/>
              <a:ext cx="5286703"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8" name="TextBox 7">
            <a:extLst>
              <a:ext uri="{FF2B5EF4-FFF2-40B4-BE49-F238E27FC236}">
                <a16:creationId xmlns:a16="http://schemas.microsoft.com/office/drawing/2014/main" xmlns="" id="{86C6C6A7-82D3-41C5-BD75-30F2852F2E72}"/>
              </a:ext>
            </a:extLst>
          </p:cNvPr>
          <p:cNvSpPr txBox="1"/>
          <p:nvPr/>
        </p:nvSpPr>
        <p:spPr>
          <a:xfrm>
            <a:off x="9110545" y="6325874"/>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1735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769" y="858501"/>
            <a:ext cx="11824547" cy="1692771"/>
          </a:xfrm>
          <a:prstGeom prst="rect">
            <a:avLst/>
          </a:prstGeom>
          <a:noFill/>
        </p:spPr>
        <p:txBody>
          <a:bodyPr wrap="square" rtlCol="0">
            <a:spAutoFit/>
          </a:bodyPr>
          <a:lstStyle/>
          <a:p>
            <a:pPr algn="just"/>
            <a:r>
              <a:rPr lang="en-US" sz="2600" dirty="0" err="1" smtClean="0"/>
              <a:t>Tại</a:t>
            </a:r>
            <a:r>
              <a:rPr lang="en-US" sz="2600" dirty="0" smtClean="0"/>
              <a:t> </a:t>
            </a:r>
            <a:r>
              <a:rPr lang="en-US" sz="2600" dirty="0" err="1" smtClean="0"/>
              <a:t>các</a:t>
            </a:r>
            <a:r>
              <a:rPr lang="en-US" sz="2600" dirty="0" smtClean="0"/>
              <a:t> </a:t>
            </a:r>
            <a:r>
              <a:rPr lang="en-US" sz="2600" dirty="0" err="1" smtClean="0"/>
              <a:t>địa</a:t>
            </a:r>
            <a:r>
              <a:rPr lang="en-US" sz="2600" dirty="0" smtClean="0"/>
              <a:t> </a:t>
            </a:r>
            <a:r>
              <a:rPr lang="en-US" sz="2600" dirty="0" err="1" smtClean="0"/>
              <a:t>điểm</a:t>
            </a:r>
            <a:r>
              <a:rPr lang="en-US" sz="2600" dirty="0" smtClean="0"/>
              <a:t> </a:t>
            </a:r>
            <a:r>
              <a:rPr lang="en-US" sz="2600" dirty="0" err="1" smtClean="0"/>
              <a:t>nơi</a:t>
            </a:r>
            <a:r>
              <a:rPr lang="en-US" sz="2600" dirty="0" smtClean="0"/>
              <a:t> </a:t>
            </a:r>
            <a:r>
              <a:rPr lang="en-US" sz="2600" dirty="0" err="1" smtClean="0"/>
              <a:t>công</a:t>
            </a:r>
            <a:r>
              <a:rPr lang="en-US" sz="2600" dirty="0" smtClean="0"/>
              <a:t> </a:t>
            </a:r>
            <a:r>
              <a:rPr lang="en-US" sz="2600" dirty="0" err="1" smtClean="0"/>
              <a:t>cộng</a:t>
            </a:r>
            <a:r>
              <a:rPr lang="en-US" sz="2600" dirty="0" smtClean="0"/>
              <a:t> </a:t>
            </a:r>
            <a:r>
              <a:rPr lang="en-US" sz="2600" dirty="0" err="1" smtClean="0"/>
              <a:t>như</a:t>
            </a:r>
            <a:r>
              <a:rPr lang="en-US" sz="2600" dirty="0" smtClean="0"/>
              <a:t>: </a:t>
            </a:r>
            <a:r>
              <a:rPr lang="en-US" sz="2600" dirty="0" err="1" smtClean="0"/>
              <a:t>nhà</a:t>
            </a:r>
            <a:r>
              <a:rPr lang="en-US" sz="2600" dirty="0" smtClean="0"/>
              <a:t> </a:t>
            </a:r>
            <a:r>
              <a:rPr lang="en-US" sz="2600" dirty="0" err="1"/>
              <a:t>hàng</a:t>
            </a:r>
            <a:r>
              <a:rPr lang="en-US" sz="2600" dirty="0"/>
              <a:t>, </a:t>
            </a:r>
            <a:r>
              <a:rPr lang="en-US" sz="2600" dirty="0" err="1"/>
              <a:t>nơi</a:t>
            </a:r>
            <a:r>
              <a:rPr lang="en-US" sz="2600" dirty="0"/>
              <a:t> </a:t>
            </a:r>
            <a:r>
              <a:rPr lang="en-US" sz="2600" dirty="0" err="1"/>
              <a:t>lưu</a:t>
            </a:r>
            <a:r>
              <a:rPr lang="en-US" sz="2600" dirty="0"/>
              <a:t> </a:t>
            </a:r>
            <a:r>
              <a:rPr lang="en-US" sz="2600" dirty="0" err="1"/>
              <a:t>trú</a:t>
            </a:r>
            <a:r>
              <a:rPr lang="en-US" sz="2600" dirty="0"/>
              <a:t> (</a:t>
            </a:r>
            <a:r>
              <a:rPr lang="en-US" sz="2600" dirty="0" err="1"/>
              <a:t>khách</a:t>
            </a:r>
            <a:r>
              <a:rPr lang="en-US" sz="2600" dirty="0"/>
              <a:t> </a:t>
            </a:r>
            <a:r>
              <a:rPr lang="en-US" sz="2600" dirty="0" err="1"/>
              <a:t>sạn</a:t>
            </a:r>
            <a:r>
              <a:rPr lang="en-US" sz="2600" dirty="0"/>
              <a:t>, </a:t>
            </a:r>
            <a:r>
              <a:rPr lang="en-US" sz="2600" dirty="0" err="1"/>
              <a:t>nhà</a:t>
            </a:r>
            <a:r>
              <a:rPr lang="en-US" sz="2600" dirty="0"/>
              <a:t> </a:t>
            </a:r>
            <a:r>
              <a:rPr lang="en-US" sz="2600" dirty="0" err="1"/>
              <a:t>nghỉ</a:t>
            </a:r>
            <a:r>
              <a:rPr lang="en-US" sz="2600" dirty="0"/>
              <a:t>, </a:t>
            </a:r>
            <a:r>
              <a:rPr lang="en-US" sz="2600" dirty="0" err="1"/>
              <a:t>nhà</a:t>
            </a:r>
            <a:r>
              <a:rPr lang="en-US" sz="2600" dirty="0"/>
              <a:t> </a:t>
            </a:r>
            <a:r>
              <a:rPr lang="en-US" sz="2600" dirty="0" err="1"/>
              <a:t>trọ</a:t>
            </a:r>
            <a:r>
              <a:rPr lang="en-US" sz="2600" dirty="0"/>
              <a:t>), </a:t>
            </a:r>
            <a:r>
              <a:rPr lang="en-US" sz="2600" dirty="0" err="1"/>
              <a:t>trường</a:t>
            </a:r>
            <a:r>
              <a:rPr lang="en-US" sz="2600" dirty="0"/>
              <a:t> </a:t>
            </a:r>
            <a:r>
              <a:rPr lang="en-US" sz="2600" dirty="0" err="1"/>
              <a:t>học</a:t>
            </a:r>
            <a:r>
              <a:rPr lang="en-US" sz="2600" dirty="0"/>
              <a:t>, </a:t>
            </a:r>
            <a:r>
              <a:rPr lang="en-US" sz="2600" dirty="0" err="1"/>
              <a:t>bệnh</a:t>
            </a:r>
            <a:r>
              <a:rPr lang="en-US" sz="2600" dirty="0"/>
              <a:t> </a:t>
            </a:r>
            <a:r>
              <a:rPr lang="en-US" sz="2600" dirty="0" err="1"/>
              <a:t>viện</a:t>
            </a:r>
            <a:r>
              <a:rPr lang="en-US" sz="2600" dirty="0"/>
              <a:t>, </a:t>
            </a:r>
            <a:r>
              <a:rPr lang="en-US" sz="2600" dirty="0" err="1"/>
              <a:t>khu</a:t>
            </a:r>
            <a:r>
              <a:rPr lang="en-US" sz="2600" dirty="0"/>
              <a:t> </a:t>
            </a:r>
            <a:r>
              <a:rPr lang="en-US" sz="2600" dirty="0" err="1"/>
              <a:t>chung</a:t>
            </a:r>
            <a:r>
              <a:rPr lang="en-US" sz="2600" dirty="0"/>
              <a:t> </a:t>
            </a:r>
            <a:r>
              <a:rPr lang="en-US" sz="2600" dirty="0" err="1"/>
              <a:t>cư</a:t>
            </a:r>
            <a:r>
              <a:rPr lang="en-US" sz="2600" dirty="0"/>
              <a:t>, </a:t>
            </a:r>
            <a:r>
              <a:rPr lang="en-US" sz="2600" dirty="0" err="1"/>
              <a:t>các</a:t>
            </a:r>
            <a:r>
              <a:rPr lang="en-US" sz="2600" dirty="0"/>
              <a:t> </a:t>
            </a:r>
            <a:r>
              <a:rPr lang="en-US" sz="2600" dirty="0" err="1"/>
              <a:t>hộ</a:t>
            </a:r>
            <a:r>
              <a:rPr lang="en-US" sz="2600" dirty="0"/>
              <a:t> </a:t>
            </a:r>
            <a:r>
              <a:rPr lang="en-US" sz="2600" dirty="0" err="1"/>
              <a:t>kinh</a:t>
            </a:r>
            <a:r>
              <a:rPr lang="en-US" sz="2600" dirty="0"/>
              <a:t> </a:t>
            </a:r>
            <a:r>
              <a:rPr lang="en-US" sz="2600" dirty="0" err="1"/>
              <a:t>doanh</a:t>
            </a:r>
            <a:r>
              <a:rPr lang="en-US" sz="2600" dirty="0"/>
              <a:t> </a:t>
            </a:r>
            <a:r>
              <a:rPr lang="en-US" sz="2600" dirty="0" err="1"/>
              <a:t>cá</a:t>
            </a:r>
            <a:r>
              <a:rPr lang="en-US" sz="2600" dirty="0"/>
              <a:t> </a:t>
            </a:r>
            <a:r>
              <a:rPr lang="en-US" sz="2600" dirty="0" err="1"/>
              <a:t>thể</a:t>
            </a:r>
            <a:r>
              <a:rPr lang="en-US" sz="2600" dirty="0"/>
              <a:t>…</a:t>
            </a:r>
            <a:r>
              <a:rPr lang="en-US" sz="2600" dirty="0" err="1"/>
              <a:t>có</a:t>
            </a:r>
            <a:r>
              <a:rPr lang="en-US" sz="2600" dirty="0"/>
              <a:t> </a:t>
            </a:r>
            <a:r>
              <a:rPr lang="en-US" sz="2600" dirty="0" err="1"/>
              <a:t>thể</a:t>
            </a:r>
            <a:r>
              <a:rPr lang="en-US" sz="2600" dirty="0"/>
              <a:t> </a:t>
            </a:r>
            <a:r>
              <a:rPr lang="en-US" sz="2600" dirty="0" err="1"/>
              <a:t>thực</a:t>
            </a:r>
            <a:r>
              <a:rPr lang="en-US" sz="2600" dirty="0"/>
              <a:t> </a:t>
            </a:r>
            <a:r>
              <a:rPr lang="en-US" sz="2600" b="1" dirty="0" err="1"/>
              <a:t>hiện</a:t>
            </a:r>
            <a:r>
              <a:rPr lang="en-US" sz="2600" b="1" dirty="0"/>
              <a:t> “</a:t>
            </a:r>
            <a:r>
              <a:rPr lang="en-US" sz="2600" b="1" dirty="0" err="1"/>
              <a:t>Đăng</a:t>
            </a:r>
            <a:r>
              <a:rPr lang="en-US" sz="2600" b="1" dirty="0"/>
              <a:t> </a:t>
            </a:r>
            <a:r>
              <a:rPr lang="en-US" sz="2600" b="1" dirty="0" err="1"/>
              <a:t>ký</a:t>
            </a:r>
            <a:r>
              <a:rPr lang="en-US" sz="2600" b="1" dirty="0"/>
              <a:t> </a:t>
            </a:r>
            <a:r>
              <a:rPr lang="en-US" sz="2600" b="1" dirty="0" err="1"/>
              <a:t>điểm</a:t>
            </a:r>
            <a:r>
              <a:rPr lang="en-US" sz="2600" b="1" dirty="0"/>
              <a:t> </a:t>
            </a:r>
            <a:r>
              <a:rPr lang="en-US" sz="2600" b="1" dirty="0" err="1"/>
              <a:t>kiểm</a:t>
            </a:r>
            <a:r>
              <a:rPr lang="en-US" sz="2600" b="1" dirty="0"/>
              <a:t> </a:t>
            </a:r>
            <a:r>
              <a:rPr lang="en-US" sz="2600" b="1" dirty="0" err="1"/>
              <a:t>dịch</a:t>
            </a:r>
            <a:r>
              <a:rPr lang="en-US" sz="2600" b="1" dirty="0"/>
              <a:t>” </a:t>
            </a:r>
            <a:r>
              <a:rPr lang="en-US" sz="2600" dirty="0" err="1"/>
              <a:t>bằng</a:t>
            </a:r>
            <a:r>
              <a:rPr lang="en-US" sz="2600" dirty="0"/>
              <a:t> </a:t>
            </a:r>
            <a:r>
              <a:rPr lang="en-US" sz="2600" dirty="0" err="1"/>
              <a:t>cách</a:t>
            </a:r>
            <a:r>
              <a:rPr lang="en-US" sz="2600" dirty="0"/>
              <a:t>:</a:t>
            </a:r>
          </a:p>
          <a:p>
            <a:pPr algn="just"/>
            <a:endParaRPr lang="en-US" sz="2600" dirty="0"/>
          </a:p>
        </p:txBody>
      </p:sp>
      <p:sp>
        <p:nvSpPr>
          <p:cNvPr id="4" name="TextBox 3"/>
          <p:cNvSpPr txBox="1"/>
          <p:nvPr/>
        </p:nvSpPr>
        <p:spPr>
          <a:xfrm>
            <a:off x="355284" y="196781"/>
            <a:ext cx="6748044" cy="584775"/>
          </a:xfrm>
          <a:prstGeom prst="rect">
            <a:avLst/>
          </a:prstGeom>
          <a:solidFill>
            <a:srgbClr val="FF0000"/>
          </a:solidFill>
        </p:spPr>
        <p:txBody>
          <a:bodyPr wrap="square" rtlCol="0">
            <a:spAutoFit/>
          </a:bodyPr>
          <a:lstStyle/>
          <a:p>
            <a:r>
              <a:rPr lang="en-US" sz="3200" b="1">
                <a:solidFill>
                  <a:schemeClr val="bg1"/>
                </a:solidFill>
              </a:rPr>
              <a:t>ĐĂNG KÝ THÔNG TIN ĐIỂM KIỂM DỊCH</a:t>
            </a:r>
            <a:endParaRPr lang="en-US" sz="3200" b="1" dirty="0">
              <a:solidFill>
                <a:schemeClr val="bg1"/>
              </a:solidFill>
            </a:endParaRPr>
          </a:p>
        </p:txBody>
      </p:sp>
      <p:cxnSp>
        <p:nvCxnSpPr>
          <p:cNvPr id="9" name="Straight Connector 8"/>
          <p:cNvCxnSpPr>
            <a:cxnSpLocks/>
          </p:cNvCxnSpPr>
          <p:nvPr/>
        </p:nvCxnSpPr>
        <p:spPr>
          <a:xfrm>
            <a:off x="355282" y="821738"/>
            <a:ext cx="674804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xmlns="" id="{4F5C6F20-F741-4254-B660-CFB6224AB331}"/>
              </a:ext>
            </a:extLst>
          </p:cNvPr>
          <p:cNvSpPr txBox="1"/>
          <p:nvPr/>
        </p:nvSpPr>
        <p:spPr>
          <a:xfrm>
            <a:off x="9110545" y="6325874"/>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xmlns="" id="{ED98A557-2B3C-4311-A61F-26C08CA7586D}"/>
              </a:ext>
            </a:extLst>
          </p:cNvPr>
          <p:cNvSpPr txBox="1"/>
          <p:nvPr/>
        </p:nvSpPr>
        <p:spPr>
          <a:xfrm>
            <a:off x="256478" y="2170890"/>
            <a:ext cx="6367346" cy="4308872"/>
          </a:xfrm>
          <a:prstGeom prst="rect">
            <a:avLst/>
          </a:prstGeom>
          <a:noFill/>
        </p:spPr>
        <p:txBody>
          <a:bodyPr wrap="square">
            <a:spAutoFit/>
          </a:bodyPr>
          <a:lstStyle/>
          <a:p>
            <a:pPr algn="just"/>
            <a:r>
              <a:rPr lang="en-US" sz="2600" b="1"/>
              <a:t>Bước 1:</a:t>
            </a:r>
            <a:r>
              <a:rPr lang="en-US" sz="2600"/>
              <a:t> Truy cập địa chỉ </a:t>
            </a:r>
            <a:r>
              <a:rPr lang="en-US" sz="2600">
                <a:hlinkClick r:id="rId2"/>
              </a:rPr>
              <a:t>https://tokhaiyte.vn</a:t>
            </a:r>
            <a:r>
              <a:rPr lang="en-US" sz="2600"/>
              <a:t> để thực hiện khai báo thông tin (</a:t>
            </a:r>
            <a:r>
              <a:rPr lang="en-US" sz="2600" i="1"/>
              <a:t>Tên điểm kiểm soát dịch/Số điện thoại/ Địa chỉ liên hệ</a:t>
            </a:r>
            <a:r>
              <a:rPr lang="en-US" sz="2600"/>
              <a:t> yêu cầu phải chính xác….)</a:t>
            </a:r>
          </a:p>
          <a:p>
            <a:pPr algn="just"/>
            <a:r>
              <a:rPr lang="en-US" sz="2600" b="1"/>
              <a:t>Bước 2:</a:t>
            </a:r>
            <a:r>
              <a:rPr lang="en-US" sz="2600"/>
              <a:t> Hệ thống cung cấp cho đơn vị một Mã QR Code </a:t>
            </a:r>
          </a:p>
          <a:p>
            <a:pPr algn="just"/>
            <a:r>
              <a:rPr lang="en-US" sz="2600" b="1"/>
              <a:t>Bước 3:</a:t>
            </a:r>
            <a:r>
              <a:rPr lang="en-US" sz="2600"/>
              <a:t> Các vị thực hiện dán Mã QR-Code ở vị trí dễ nhìn nhất để người dân thực hiện quét.</a:t>
            </a:r>
          </a:p>
          <a:p>
            <a:pPr algn="just"/>
            <a:r>
              <a:rPr lang="en-US" sz="2000" i="1">
                <a:solidFill>
                  <a:srgbClr val="FF0000"/>
                </a:solidFill>
              </a:rPr>
              <a:t>Lưu ý: trong trường hợp in để dán thì có thể thực hiện trực tiếp trên điện thoại của người được phân quyền để quét.</a:t>
            </a:r>
          </a:p>
        </p:txBody>
      </p:sp>
      <p:pic>
        <p:nvPicPr>
          <p:cNvPr id="14" name="Picture 13">
            <a:extLst>
              <a:ext uri="{FF2B5EF4-FFF2-40B4-BE49-F238E27FC236}">
                <a16:creationId xmlns:a16="http://schemas.microsoft.com/office/drawing/2014/main" xmlns="" id="{EE4DBF11-C976-4FCC-A3F5-897D3C457885}"/>
              </a:ext>
            </a:extLst>
          </p:cNvPr>
          <p:cNvPicPr>
            <a:picLocks noChangeAspect="1"/>
          </p:cNvPicPr>
          <p:nvPr/>
        </p:nvPicPr>
        <p:blipFill>
          <a:blip r:embed="rId3"/>
          <a:stretch>
            <a:fillRect/>
          </a:stretch>
        </p:blipFill>
        <p:spPr>
          <a:xfrm>
            <a:off x="6623824" y="2074219"/>
            <a:ext cx="5444492" cy="4251655"/>
          </a:xfrm>
          <a:prstGeom prst="rect">
            <a:avLst/>
          </a:prstGeom>
        </p:spPr>
      </p:pic>
      <p:pic>
        <p:nvPicPr>
          <p:cNvPr id="16" name="Picture 15">
            <a:extLst>
              <a:ext uri="{FF2B5EF4-FFF2-40B4-BE49-F238E27FC236}">
                <a16:creationId xmlns:a16="http://schemas.microsoft.com/office/drawing/2014/main" xmlns="" id="{0149D0BC-FC3D-4990-BCCF-2D7C5E66D3DC}"/>
              </a:ext>
            </a:extLst>
          </p:cNvPr>
          <p:cNvPicPr>
            <a:picLocks noChangeAspect="1"/>
          </p:cNvPicPr>
          <p:nvPr/>
        </p:nvPicPr>
        <p:blipFill>
          <a:blip r:embed="rId4"/>
          <a:stretch>
            <a:fillRect/>
          </a:stretch>
        </p:blipFill>
        <p:spPr>
          <a:xfrm>
            <a:off x="10397981" y="4200046"/>
            <a:ext cx="1670335" cy="2058661"/>
          </a:xfrm>
          <a:prstGeom prst="rect">
            <a:avLst/>
          </a:prstGeom>
        </p:spPr>
      </p:pic>
    </p:spTree>
    <p:extLst>
      <p:ext uri="{BB962C8B-B14F-4D97-AF65-F5344CB8AC3E}">
        <p14:creationId xmlns:p14="http://schemas.microsoft.com/office/powerpoint/2010/main" val="97065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9098" y="1295170"/>
            <a:ext cx="8016948" cy="2677656"/>
          </a:xfrm>
          <a:prstGeom prst="rect">
            <a:avLst/>
          </a:prstGeom>
          <a:noFill/>
        </p:spPr>
        <p:txBody>
          <a:bodyPr wrap="square" rtlCol="0">
            <a:spAutoFit/>
          </a:bodyPr>
          <a:lstStyle/>
          <a:p>
            <a:pPr algn="just"/>
            <a:r>
              <a:rPr lang="en-US" sz="2800"/>
              <a:t>Người dân có thể thực hiện bằng </a:t>
            </a:r>
            <a:r>
              <a:rPr lang="en-US" sz="2800" b="1"/>
              <a:t>02 hình thức </a:t>
            </a:r>
            <a:r>
              <a:rPr lang="en-US" sz="2800"/>
              <a:t>để có thể “ Khai báo y tế”</a:t>
            </a:r>
          </a:p>
          <a:p>
            <a:pPr algn="just"/>
            <a:r>
              <a:rPr lang="en-US" sz="2800" b="1"/>
              <a:t>Cách 1:</a:t>
            </a:r>
            <a:r>
              <a:rPr lang="en-US" sz="2800"/>
              <a:t> Truy cập đường dẫn </a:t>
            </a:r>
            <a:r>
              <a:rPr lang="en-US" sz="2800">
                <a:hlinkClick r:id="rId2"/>
              </a:rPr>
              <a:t>https://tokhaiyte.vn</a:t>
            </a:r>
            <a:r>
              <a:rPr lang="en-US" sz="2800"/>
              <a:t> để khai trực tuyến.</a:t>
            </a:r>
          </a:p>
          <a:p>
            <a:pPr algn="just"/>
            <a:endParaRPr lang="en-US" sz="2800"/>
          </a:p>
          <a:p>
            <a:pPr algn="just"/>
            <a:endParaRPr lang="en-US" sz="2800" dirty="0"/>
          </a:p>
        </p:txBody>
      </p:sp>
      <p:sp>
        <p:nvSpPr>
          <p:cNvPr id="4" name="TextBox 3"/>
          <p:cNvSpPr txBox="1"/>
          <p:nvPr/>
        </p:nvSpPr>
        <p:spPr>
          <a:xfrm>
            <a:off x="489100" y="536748"/>
            <a:ext cx="4846596" cy="584775"/>
          </a:xfrm>
          <a:prstGeom prst="rect">
            <a:avLst/>
          </a:prstGeom>
          <a:solidFill>
            <a:srgbClr val="FF0000"/>
          </a:solidFill>
        </p:spPr>
        <p:txBody>
          <a:bodyPr wrap="square" rtlCol="0">
            <a:spAutoFit/>
          </a:bodyPr>
          <a:lstStyle/>
          <a:p>
            <a:r>
              <a:rPr lang="en-US" sz="3200" b="1">
                <a:solidFill>
                  <a:schemeClr val="bg1"/>
                </a:solidFill>
              </a:rPr>
              <a:t>HƯỚNG DẪN SỬ DỤNG</a:t>
            </a:r>
            <a:endParaRPr lang="en-US" sz="3200" b="1" dirty="0">
              <a:solidFill>
                <a:schemeClr val="bg1"/>
              </a:solidFill>
            </a:endParaRPr>
          </a:p>
        </p:txBody>
      </p:sp>
      <p:cxnSp>
        <p:nvCxnSpPr>
          <p:cNvPr id="9" name="Straight Connector 8"/>
          <p:cNvCxnSpPr>
            <a:cxnSpLocks/>
          </p:cNvCxnSpPr>
          <p:nvPr/>
        </p:nvCxnSpPr>
        <p:spPr>
          <a:xfrm>
            <a:off x="489098" y="1161705"/>
            <a:ext cx="4846597"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7" name="Picture 6">
            <a:extLst>
              <a:ext uri="{FF2B5EF4-FFF2-40B4-BE49-F238E27FC236}">
                <a16:creationId xmlns:a16="http://schemas.microsoft.com/office/drawing/2014/main" xmlns="" id="{B126E1C7-D4FF-4261-90A2-45AC237E2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046" y="1024558"/>
            <a:ext cx="3685954" cy="2404442"/>
          </a:xfrm>
          <a:prstGeom prst="rect">
            <a:avLst/>
          </a:prstGeom>
        </p:spPr>
      </p:pic>
      <p:sp>
        <p:nvSpPr>
          <p:cNvPr id="11" name="TextBox 10">
            <a:extLst>
              <a:ext uri="{FF2B5EF4-FFF2-40B4-BE49-F238E27FC236}">
                <a16:creationId xmlns:a16="http://schemas.microsoft.com/office/drawing/2014/main" xmlns="" id="{95753AD0-C0DB-4465-97C9-E73C2C322A8B}"/>
              </a:ext>
            </a:extLst>
          </p:cNvPr>
          <p:cNvSpPr txBox="1"/>
          <p:nvPr/>
        </p:nvSpPr>
        <p:spPr>
          <a:xfrm>
            <a:off x="3433721" y="3727759"/>
            <a:ext cx="8353118" cy="1815882"/>
          </a:xfrm>
          <a:prstGeom prst="rect">
            <a:avLst/>
          </a:prstGeom>
          <a:noFill/>
        </p:spPr>
        <p:txBody>
          <a:bodyPr wrap="square">
            <a:spAutoFit/>
          </a:bodyPr>
          <a:lstStyle/>
          <a:p>
            <a:pPr algn="just"/>
            <a:r>
              <a:rPr lang="en-US" sz="2800" b="1"/>
              <a:t>Cách 2:</a:t>
            </a:r>
            <a:r>
              <a:rPr lang="en-US" sz="2800"/>
              <a:t> Truy cập vào chợ ứng dụng </a:t>
            </a:r>
            <a:r>
              <a:rPr lang="en-US" sz="2800" b="1"/>
              <a:t>Google Play (Android) /App Store (IOS) </a:t>
            </a:r>
            <a:r>
              <a:rPr lang="en-US" sz="2800"/>
              <a:t>để tìm và tải ứng dụng các ứng dụng </a:t>
            </a:r>
            <a:r>
              <a:rPr lang="en-US" sz="2800" b="1"/>
              <a:t>“Vietnam Health Declaration” “Bluzone” “Ncovi”</a:t>
            </a:r>
            <a:r>
              <a:rPr lang="en-US" sz="2800"/>
              <a:t> cài đặt ứng dụng trên điện thoại di động.</a:t>
            </a:r>
          </a:p>
        </p:txBody>
      </p:sp>
      <p:sp>
        <p:nvSpPr>
          <p:cNvPr id="13" name="TextBox 12">
            <a:extLst>
              <a:ext uri="{FF2B5EF4-FFF2-40B4-BE49-F238E27FC236}">
                <a16:creationId xmlns:a16="http://schemas.microsoft.com/office/drawing/2014/main" xmlns="" id="{4F5C6F20-F741-4254-B660-CFB6224AB331}"/>
              </a:ext>
            </a:extLst>
          </p:cNvPr>
          <p:cNvSpPr txBox="1"/>
          <p:nvPr/>
        </p:nvSpPr>
        <p:spPr>
          <a:xfrm>
            <a:off x="9110545" y="6325874"/>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a16="http://schemas.microsoft.com/office/drawing/2014/main" xmlns="" id="{96CFC747-1142-4307-A2F1-C558339C5B7A}"/>
              </a:ext>
            </a:extLst>
          </p:cNvPr>
          <p:cNvGrpSpPr/>
          <p:nvPr/>
        </p:nvGrpSpPr>
        <p:grpSpPr>
          <a:xfrm>
            <a:off x="770300" y="3323062"/>
            <a:ext cx="2311156" cy="3209779"/>
            <a:chOff x="305694" y="914395"/>
            <a:chExt cx="3042525" cy="4274304"/>
          </a:xfrm>
        </p:grpSpPr>
        <p:pic>
          <p:nvPicPr>
            <p:cNvPr id="14" name="Picture 13">
              <a:extLst>
                <a:ext uri="{FF2B5EF4-FFF2-40B4-BE49-F238E27FC236}">
                  <a16:creationId xmlns:a16="http://schemas.microsoft.com/office/drawing/2014/main" xmlns="" id="{0A94F745-3D01-42A9-91BD-9C69EE26E4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2622" y="914395"/>
              <a:ext cx="1625597" cy="2890452"/>
            </a:xfrm>
            <a:prstGeom prst="rect">
              <a:avLst/>
            </a:prstGeom>
          </p:spPr>
        </p:pic>
        <p:pic>
          <p:nvPicPr>
            <p:cNvPr id="15" name="Picture 14">
              <a:extLst>
                <a:ext uri="{FF2B5EF4-FFF2-40B4-BE49-F238E27FC236}">
                  <a16:creationId xmlns:a16="http://schemas.microsoft.com/office/drawing/2014/main" xmlns="" id="{0C069334-8C18-45F6-9EDD-A62B2A5E094E}"/>
                </a:ext>
              </a:extLst>
            </p:cNvPr>
            <p:cNvPicPr>
              <a:picLocks noChangeAspect="1"/>
            </p:cNvPicPr>
            <p:nvPr/>
          </p:nvPicPr>
          <p:blipFill>
            <a:blip r:embed="rId5"/>
            <a:stretch>
              <a:fillRect/>
            </a:stretch>
          </p:blipFill>
          <p:spPr>
            <a:xfrm>
              <a:off x="305694" y="914395"/>
              <a:ext cx="1416928" cy="2853446"/>
            </a:xfrm>
            <a:prstGeom prst="rect">
              <a:avLst/>
            </a:prstGeom>
          </p:spPr>
        </p:pic>
        <p:pic>
          <p:nvPicPr>
            <p:cNvPr id="16" name="Picture 15">
              <a:extLst>
                <a:ext uri="{FF2B5EF4-FFF2-40B4-BE49-F238E27FC236}">
                  <a16:creationId xmlns:a16="http://schemas.microsoft.com/office/drawing/2014/main" xmlns="" id="{3D56C802-098E-4BF5-BFC0-9FE5E571F6D9}"/>
                </a:ext>
              </a:extLst>
            </p:cNvPr>
            <p:cNvPicPr>
              <a:picLocks noChangeAspect="1"/>
            </p:cNvPicPr>
            <p:nvPr/>
          </p:nvPicPr>
          <p:blipFill>
            <a:blip r:embed="rId6"/>
            <a:stretch>
              <a:fillRect/>
            </a:stretch>
          </p:blipFill>
          <p:spPr>
            <a:xfrm>
              <a:off x="677954" y="3099364"/>
              <a:ext cx="2089335" cy="2089335"/>
            </a:xfrm>
            <a:prstGeom prst="rect">
              <a:avLst/>
            </a:prstGeom>
          </p:spPr>
        </p:pic>
      </p:grpSp>
    </p:spTree>
    <p:extLst>
      <p:ext uri="{BB962C8B-B14F-4D97-AF65-F5344CB8AC3E}">
        <p14:creationId xmlns:p14="http://schemas.microsoft.com/office/powerpoint/2010/main" val="257332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0521" y="942982"/>
            <a:ext cx="8630889" cy="6124754"/>
          </a:xfrm>
          <a:prstGeom prst="rect">
            <a:avLst/>
          </a:prstGeom>
          <a:noFill/>
        </p:spPr>
        <p:txBody>
          <a:bodyPr wrap="square" rtlCol="0">
            <a:spAutoFit/>
          </a:bodyPr>
          <a:lstStyle/>
          <a:p>
            <a:pPr algn="just"/>
            <a:r>
              <a:rPr lang="en-US" sz="2800" dirty="0" err="1"/>
              <a:t>Người</a:t>
            </a:r>
            <a:r>
              <a:rPr lang="en-US" sz="2800" dirty="0"/>
              <a:t> </a:t>
            </a:r>
            <a:r>
              <a:rPr lang="en-US" sz="2800" dirty="0" err="1"/>
              <a:t>dân</a:t>
            </a:r>
            <a:r>
              <a:rPr lang="en-US" sz="2800" dirty="0"/>
              <a:t> </a:t>
            </a:r>
            <a:r>
              <a:rPr lang="en-US" sz="2800" dirty="0" err="1"/>
              <a:t>có</a:t>
            </a:r>
            <a:r>
              <a:rPr lang="en-US" sz="2800" dirty="0"/>
              <a:t> </a:t>
            </a:r>
            <a:r>
              <a:rPr lang="en-US" sz="2800" dirty="0" err="1"/>
              <a:t>thể</a:t>
            </a:r>
            <a:r>
              <a:rPr lang="en-US" sz="2800" dirty="0"/>
              <a:t> </a:t>
            </a:r>
            <a:r>
              <a:rPr lang="en-US" sz="2800" dirty="0" err="1"/>
              <a:t>thực</a:t>
            </a:r>
            <a:r>
              <a:rPr lang="en-US" sz="2800" dirty="0"/>
              <a:t> </a:t>
            </a:r>
            <a:r>
              <a:rPr lang="en-US" sz="2800" dirty="0" err="1"/>
              <a:t>hiện</a:t>
            </a:r>
            <a:r>
              <a:rPr lang="en-US" sz="2800" dirty="0"/>
              <a:t> </a:t>
            </a:r>
            <a:r>
              <a:rPr lang="en-US" sz="2800" b="1" dirty="0"/>
              <a:t>“</a:t>
            </a:r>
            <a:r>
              <a:rPr lang="en-US" sz="2800" b="1" dirty="0" err="1"/>
              <a:t>Khai</a:t>
            </a:r>
            <a:r>
              <a:rPr lang="en-US" sz="2800" b="1" dirty="0"/>
              <a:t> </a:t>
            </a:r>
            <a:r>
              <a:rPr lang="en-US" sz="2800" b="1" dirty="0" err="1"/>
              <a:t>báo</a:t>
            </a:r>
            <a:r>
              <a:rPr lang="en-US" sz="2800" b="1" dirty="0"/>
              <a:t> y </a:t>
            </a:r>
            <a:r>
              <a:rPr lang="en-US" sz="2800" b="1" dirty="0" err="1"/>
              <a:t>tế</a:t>
            </a:r>
            <a:r>
              <a:rPr lang="en-US" sz="2800" b="1" dirty="0"/>
              <a:t>”</a:t>
            </a:r>
            <a:r>
              <a:rPr lang="en-US" sz="2800" dirty="0"/>
              <a:t> </a:t>
            </a:r>
            <a:r>
              <a:rPr lang="en-US" sz="2800" dirty="0" err="1"/>
              <a:t>bằng</a:t>
            </a:r>
            <a:r>
              <a:rPr lang="en-US" sz="2800" dirty="0"/>
              <a:t> </a:t>
            </a:r>
            <a:r>
              <a:rPr lang="en-US" sz="2800" dirty="0" err="1"/>
              <a:t>sử</a:t>
            </a:r>
            <a:r>
              <a:rPr lang="en-US" sz="2800" dirty="0"/>
              <a:t> </a:t>
            </a:r>
            <a:r>
              <a:rPr lang="en-US" sz="2800" dirty="0" err="1"/>
              <a:t>dụng</a:t>
            </a:r>
            <a:r>
              <a:rPr lang="en-US" sz="2800" dirty="0"/>
              <a:t> </a:t>
            </a:r>
            <a:r>
              <a:rPr lang="en-US" sz="2800" dirty="0" err="1"/>
              <a:t>các</a:t>
            </a:r>
            <a:r>
              <a:rPr lang="en-US" sz="2800" dirty="0"/>
              <a:t> </a:t>
            </a:r>
            <a:r>
              <a:rPr lang="en-US" sz="2800" dirty="0" err="1"/>
              <a:t>trình</a:t>
            </a:r>
            <a:r>
              <a:rPr lang="en-US" sz="2800" dirty="0"/>
              <a:t> </a:t>
            </a:r>
            <a:r>
              <a:rPr lang="en-US" sz="2800" dirty="0" err="1"/>
              <a:t>duyệt</a:t>
            </a:r>
            <a:r>
              <a:rPr lang="en-US" sz="2800" dirty="0"/>
              <a:t> web </a:t>
            </a:r>
            <a:r>
              <a:rPr lang="en-US" sz="2800" dirty="0" err="1"/>
              <a:t>như</a:t>
            </a:r>
            <a:r>
              <a:rPr lang="en-US" sz="2800" dirty="0"/>
              <a:t> Firefox/ </a:t>
            </a:r>
            <a:r>
              <a:rPr lang="en-US" sz="2800" dirty="0" err="1"/>
              <a:t>Côc</a:t>
            </a:r>
            <a:r>
              <a:rPr lang="en-US" sz="2800" dirty="0"/>
              <a:t> </a:t>
            </a:r>
            <a:r>
              <a:rPr lang="en-US" sz="2800" dirty="0" err="1"/>
              <a:t>Côc</a:t>
            </a:r>
            <a:r>
              <a:rPr lang="en-US" sz="2800" dirty="0"/>
              <a:t>/ Chrome </a:t>
            </a:r>
            <a:r>
              <a:rPr lang="en-US" sz="2800" dirty="0" err="1" smtClean="0"/>
              <a:t>bằng</a:t>
            </a:r>
            <a:r>
              <a:rPr lang="en-US" sz="2800" dirty="0" smtClean="0"/>
              <a:t> </a:t>
            </a:r>
            <a:r>
              <a:rPr lang="en-US" sz="2800" dirty="0" err="1" smtClean="0"/>
              <a:t>cách</a:t>
            </a:r>
            <a:r>
              <a:rPr lang="en-US" sz="2800" dirty="0" smtClean="0"/>
              <a:t> </a:t>
            </a:r>
            <a:r>
              <a:rPr lang="en-US" sz="2800" dirty="0" err="1"/>
              <a:t>truy</a:t>
            </a:r>
            <a:r>
              <a:rPr lang="en-US" sz="2800" dirty="0"/>
              <a:t> </a:t>
            </a:r>
            <a:r>
              <a:rPr lang="en-US" sz="2800" dirty="0" err="1"/>
              <a:t>cập</a:t>
            </a:r>
            <a:r>
              <a:rPr lang="en-US" sz="2800" dirty="0"/>
              <a:t> </a:t>
            </a:r>
            <a:r>
              <a:rPr lang="en-US" sz="2800" dirty="0" err="1"/>
              <a:t>đường</a:t>
            </a:r>
            <a:r>
              <a:rPr lang="en-US" sz="2800" dirty="0"/>
              <a:t> </a:t>
            </a:r>
            <a:r>
              <a:rPr lang="en-US" sz="2800" dirty="0" err="1"/>
              <a:t>dẫn</a:t>
            </a:r>
            <a:r>
              <a:rPr lang="en-US" sz="2800" dirty="0"/>
              <a:t> </a:t>
            </a:r>
            <a:r>
              <a:rPr lang="en-US" sz="2800" dirty="0">
                <a:hlinkClick r:id="rId2"/>
              </a:rPr>
              <a:t>https://tokhaiyte.vn</a:t>
            </a:r>
            <a:r>
              <a:rPr lang="en-US" sz="2800" dirty="0"/>
              <a:t> </a:t>
            </a:r>
            <a:r>
              <a:rPr lang="en-US" sz="2800" dirty="0" err="1"/>
              <a:t>trên</a:t>
            </a:r>
            <a:r>
              <a:rPr lang="en-US" sz="2800" dirty="0"/>
              <a:t> </a:t>
            </a:r>
            <a:r>
              <a:rPr lang="en-US" sz="2800" dirty="0" err="1"/>
              <a:t>máy</a:t>
            </a:r>
            <a:r>
              <a:rPr lang="en-US" sz="2800" dirty="0"/>
              <a:t> </a:t>
            </a:r>
            <a:r>
              <a:rPr lang="en-US" sz="2800" dirty="0" err="1"/>
              <a:t>tính</a:t>
            </a:r>
            <a:r>
              <a:rPr lang="en-US" sz="2800" dirty="0"/>
              <a:t> </a:t>
            </a:r>
            <a:r>
              <a:rPr lang="en-US" sz="2800" dirty="0" err="1"/>
              <a:t>hoặc</a:t>
            </a:r>
            <a:r>
              <a:rPr lang="en-US" sz="2800" dirty="0"/>
              <a:t> </a:t>
            </a:r>
            <a:r>
              <a:rPr lang="en-US" sz="2800" dirty="0" err="1"/>
              <a:t>thiết</a:t>
            </a:r>
            <a:r>
              <a:rPr lang="en-US" sz="2800" dirty="0"/>
              <a:t> </a:t>
            </a:r>
            <a:r>
              <a:rPr lang="en-US" sz="2800" dirty="0" err="1"/>
              <a:t>bị</a:t>
            </a:r>
            <a:r>
              <a:rPr lang="en-US" sz="2800" dirty="0"/>
              <a:t> di </a:t>
            </a:r>
            <a:r>
              <a:rPr lang="en-US" sz="2800" dirty="0" err="1"/>
              <a:t>động</a:t>
            </a:r>
            <a:r>
              <a:rPr lang="en-US" sz="2800" dirty="0"/>
              <a:t> </a:t>
            </a:r>
            <a:r>
              <a:rPr lang="en-US" sz="2800" dirty="0" err="1"/>
              <a:t>có</a:t>
            </a:r>
            <a:r>
              <a:rPr lang="en-US" sz="2800" dirty="0"/>
              <a:t> </a:t>
            </a:r>
            <a:r>
              <a:rPr lang="en-US" sz="2800" dirty="0" err="1"/>
              <a:t>kết</a:t>
            </a:r>
            <a:r>
              <a:rPr lang="en-US" sz="2800" dirty="0"/>
              <a:t> </a:t>
            </a:r>
            <a:r>
              <a:rPr lang="en-US" sz="2800" dirty="0" err="1"/>
              <a:t>nối</a:t>
            </a:r>
            <a:r>
              <a:rPr lang="en-US" sz="2800" dirty="0"/>
              <a:t> internet.</a:t>
            </a:r>
          </a:p>
          <a:p>
            <a:pPr algn="just"/>
            <a:endParaRPr lang="en-US" sz="2800" dirty="0"/>
          </a:p>
          <a:p>
            <a:pPr algn="just"/>
            <a:r>
              <a:rPr lang="en-US" sz="2800" b="1" dirty="0"/>
              <a:t>BƯỚC 1:</a:t>
            </a:r>
          </a:p>
          <a:p>
            <a:pPr algn="just"/>
            <a:r>
              <a:rPr lang="en-US" sz="2800" dirty="0"/>
              <a:t>(1) </a:t>
            </a:r>
            <a:r>
              <a:rPr lang="en-US" sz="2800" dirty="0" err="1"/>
              <a:t>Truy</a:t>
            </a:r>
            <a:r>
              <a:rPr lang="en-US" sz="2800" dirty="0"/>
              <a:t> </a:t>
            </a:r>
            <a:r>
              <a:rPr lang="en-US" sz="2800" dirty="0" err="1"/>
              <a:t>cập</a:t>
            </a:r>
            <a:r>
              <a:rPr lang="en-US" sz="2800" dirty="0"/>
              <a:t> </a:t>
            </a:r>
            <a:r>
              <a:rPr lang="en-US" sz="2800" dirty="0" err="1"/>
              <a:t>địa</a:t>
            </a:r>
            <a:r>
              <a:rPr lang="en-US" sz="2800" dirty="0"/>
              <a:t> </a:t>
            </a:r>
            <a:r>
              <a:rPr lang="en-US" sz="2800" dirty="0" err="1"/>
              <a:t>chỉ</a:t>
            </a:r>
            <a:r>
              <a:rPr lang="en-US" sz="2800" dirty="0"/>
              <a:t> </a:t>
            </a:r>
            <a:r>
              <a:rPr lang="en-US" sz="2800" dirty="0">
                <a:hlinkClick r:id="rId2"/>
              </a:rPr>
              <a:t>https://tokhaiyte.vn</a:t>
            </a:r>
            <a:endParaRPr lang="en-US" sz="2800" dirty="0"/>
          </a:p>
          <a:p>
            <a:pPr algn="just"/>
            <a:r>
              <a:rPr lang="en-US" sz="2800" dirty="0"/>
              <a:t>(2) </a:t>
            </a:r>
            <a:r>
              <a:rPr lang="en-US" sz="2800" dirty="0" err="1"/>
              <a:t>Nhập</a:t>
            </a:r>
            <a:r>
              <a:rPr lang="en-US" sz="2800" dirty="0"/>
              <a:t> </a:t>
            </a:r>
            <a:r>
              <a:rPr lang="en-US" sz="2800" dirty="0" err="1"/>
              <a:t>chính</a:t>
            </a:r>
            <a:r>
              <a:rPr lang="en-US" sz="2800" dirty="0"/>
              <a:t> </a:t>
            </a:r>
            <a:r>
              <a:rPr lang="en-US" sz="2800" dirty="0" err="1"/>
              <a:t>xác</a:t>
            </a:r>
            <a:r>
              <a:rPr lang="en-US" sz="2800" dirty="0"/>
              <a:t> </a:t>
            </a:r>
            <a:r>
              <a:rPr lang="en-US" sz="2800" b="1" dirty="0" err="1"/>
              <a:t>Số</a:t>
            </a:r>
            <a:r>
              <a:rPr lang="en-US" sz="2800" b="1" dirty="0"/>
              <a:t> </a:t>
            </a:r>
            <a:r>
              <a:rPr lang="en-US" sz="2800" b="1" dirty="0" err="1"/>
              <a:t>điện</a:t>
            </a:r>
            <a:r>
              <a:rPr lang="en-US" sz="2800" b="1" dirty="0"/>
              <a:t> </a:t>
            </a:r>
            <a:r>
              <a:rPr lang="en-US" sz="2800" b="1" dirty="0" err="1"/>
              <a:t>thoại</a:t>
            </a:r>
            <a:r>
              <a:rPr lang="en-US" sz="2800" b="1" dirty="0"/>
              <a:t> di </a:t>
            </a:r>
            <a:r>
              <a:rPr lang="en-US" sz="2800" b="1" dirty="0" err="1"/>
              <a:t>động</a:t>
            </a:r>
            <a:r>
              <a:rPr lang="en-US" sz="2800" dirty="0"/>
              <a:t> </a:t>
            </a:r>
            <a:r>
              <a:rPr lang="en-US" sz="2800" dirty="0" err="1"/>
              <a:t>để</a:t>
            </a:r>
            <a:r>
              <a:rPr lang="en-US" sz="2800" dirty="0"/>
              <a:t> </a:t>
            </a:r>
            <a:r>
              <a:rPr lang="en-US" sz="2800" dirty="0" err="1"/>
              <a:t>nhận</a:t>
            </a:r>
            <a:r>
              <a:rPr lang="en-US" sz="2800" dirty="0"/>
              <a:t> </a:t>
            </a:r>
            <a:r>
              <a:rPr lang="en-US" sz="2800" dirty="0" err="1"/>
              <a:t>được</a:t>
            </a:r>
            <a:r>
              <a:rPr lang="en-US" sz="2800" dirty="0"/>
              <a:t> </a:t>
            </a:r>
            <a:r>
              <a:rPr lang="en-US" sz="2800" b="1" dirty="0" err="1"/>
              <a:t>Mã</a:t>
            </a:r>
            <a:r>
              <a:rPr lang="en-US" sz="2800" b="1" dirty="0"/>
              <a:t> OTP </a:t>
            </a:r>
            <a:r>
              <a:rPr lang="en-US" sz="2800" dirty="0"/>
              <a:t>(</a:t>
            </a:r>
            <a:r>
              <a:rPr lang="en-US" sz="2800" dirty="0" err="1"/>
              <a:t>Mã</a:t>
            </a:r>
            <a:r>
              <a:rPr lang="en-US" sz="2800" dirty="0"/>
              <a:t> </a:t>
            </a:r>
            <a:r>
              <a:rPr lang="en-US" sz="2800" dirty="0" err="1"/>
              <a:t>bảo</a:t>
            </a:r>
            <a:r>
              <a:rPr lang="en-US" sz="2800" dirty="0"/>
              <a:t> </a:t>
            </a:r>
            <a:r>
              <a:rPr lang="en-US" sz="2800" dirty="0" err="1"/>
              <a:t>mật</a:t>
            </a:r>
            <a:r>
              <a:rPr lang="en-US" sz="2800" dirty="0"/>
              <a:t>) </a:t>
            </a:r>
            <a:r>
              <a:rPr lang="en-US" sz="2800" dirty="0" err="1"/>
              <a:t>từ</a:t>
            </a:r>
            <a:r>
              <a:rPr lang="en-US" sz="2800" dirty="0"/>
              <a:t> </a:t>
            </a:r>
            <a:r>
              <a:rPr lang="en-US" sz="2800" dirty="0" err="1"/>
              <a:t>hệ</a:t>
            </a:r>
            <a:r>
              <a:rPr lang="en-US" sz="2800" dirty="0"/>
              <a:t> </a:t>
            </a:r>
            <a:r>
              <a:rPr lang="en-US" sz="2800" dirty="0" err="1"/>
              <a:t>thống</a:t>
            </a:r>
            <a:r>
              <a:rPr lang="en-US" sz="2800" dirty="0"/>
              <a:t>.</a:t>
            </a:r>
          </a:p>
          <a:p>
            <a:pPr algn="just"/>
            <a:r>
              <a:rPr lang="en-US" sz="2800" dirty="0"/>
              <a:t>(3) </a:t>
            </a:r>
            <a:r>
              <a:rPr lang="en-US" sz="2800" dirty="0" err="1"/>
              <a:t>Hệ</a:t>
            </a:r>
            <a:r>
              <a:rPr lang="en-US" sz="2800" dirty="0"/>
              <a:t> </a:t>
            </a:r>
            <a:r>
              <a:rPr lang="en-US" sz="2800" dirty="0" err="1"/>
              <a:t>thống</a:t>
            </a:r>
            <a:r>
              <a:rPr lang="en-US" sz="2800" dirty="0"/>
              <a:t> </a:t>
            </a:r>
            <a:r>
              <a:rPr lang="en-US" sz="2800" dirty="0" err="1"/>
              <a:t>gửi</a:t>
            </a:r>
            <a:r>
              <a:rPr lang="en-US" sz="2800" dirty="0"/>
              <a:t> </a:t>
            </a:r>
            <a:r>
              <a:rPr lang="en-US" sz="2800" dirty="0" err="1"/>
              <a:t>lại</a:t>
            </a:r>
            <a:r>
              <a:rPr lang="en-US" sz="2800" dirty="0"/>
              <a:t> </a:t>
            </a:r>
            <a:r>
              <a:rPr lang="en-US" sz="2800" dirty="0" err="1"/>
              <a:t>Mã</a:t>
            </a:r>
            <a:r>
              <a:rPr lang="en-US" sz="2800" dirty="0"/>
              <a:t> OTP </a:t>
            </a:r>
            <a:r>
              <a:rPr lang="en-US" sz="2800" dirty="0" err="1"/>
              <a:t>cho</a:t>
            </a:r>
            <a:r>
              <a:rPr lang="en-US" sz="2800" dirty="0"/>
              <a:t> </a:t>
            </a:r>
            <a:r>
              <a:rPr lang="en-US" sz="2800" dirty="0" err="1"/>
              <a:t>người</a:t>
            </a:r>
            <a:r>
              <a:rPr lang="en-US" sz="2800" dirty="0"/>
              <a:t> </a:t>
            </a:r>
            <a:r>
              <a:rPr lang="en-US" sz="2800" dirty="0" err="1"/>
              <a:t>dân</a:t>
            </a:r>
            <a:r>
              <a:rPr lang="en-US" sz="2800" dirty="0"/>
              <a:t> qua tin </a:t>
            </a:r>
            <a:r>
              <a:rPr lang="en-US" sz="2800" dirty="0" err="1"/>
              <a:t>nhắn</a:t>
            </a:r>
            <a:r>
              <a:rPr lang="en-US" sz="2800" dirty="0"/>
              <a:t> “IT-</a:t>
            </a:r>
            <a:r>
              <a:rPr lang="en-US" sz="2800" dirty="0" err="1"/>
              <a:t>antiNCOV</a:t>
            </a:r>
            <a:r>
              <a:rPr lang="en-US" sz="2800" dirty="0"/>
              <a:t>” </a:t>
            </a:r>
            <a:r>
              <a:rPr lang="en-US" sz="2800" dirty="0" err="1"/>
              <a:t>trên</a:t>
            </a:r>
            <a:r>
              <a:rPr lang="en-US" sz="2800" dirty="0"/>
              <a:t> </a:t>
            </a:r>
            <a:r>
              <a:rPr lang="en-US" sz="2800" dirty="0" err="1"/>
              <a:t>điện</a:t>
            </a:r>
            <a:r>
              <a:rPr lang="en-US" sz="2800" dirty="0"/>
              <a:t> </a:t>
            </a:r>
            <a:r>
              <a:rPr lang="en-US" sz="2800" dirty="0" err="1"/>
              <a:t>thoại</a:t>
            </a:r>
            <a:r>
              <a:rPr lang="en-US" sz="2800" dirty="0"/>
              <a:t>.</a:t>
            </a:r>
          </a:p>
          <a:p>
            <a:pPr algn="just"/>
            <a:r>
              <a:rPr lang="en-US" sz="2800" dirty="0"/>
              <a:t>(4) </a:t>
            </a:r>
            <a:r>
              <a:rPr lang="en-US" sz="2800" dirty="0" err="1"/>
              <a:t>Thực</a:t>
            </a:r>
            <a:r>
              <a:rPr lang="en-US" sz="2800" dirty="0"/>
              <a:t> </a:t>
            </a:r>
            <a:r>
              <a:rPr lang="en-US" sz="2800" dirty="0" err="1"/>
              <a:t>hiện</a:t>
            </a:r>
            <a:r>
              <a:rPr lang="en-US" sz="2800" dirty="0"/>
              <a:t> </a:t>
            </a:r>
            <a:r>
              <a:rPr lang="en-US" sz="2800" dirty="0" err="1"/>
              <a:t>nhập</a:t>
            </a:r>
            <a:r>
              <a:rPr lang="en-US" sz="2800" dirty="0"/>
              <a:t> </a:t>
            </a:r>
            <a:r>
              <a:rPr lang="en-US" sz="2800" dirty="0" err="1"/>
              <a:t>Mã</a:t>
            </a:r>
            <a:r>
              <a:rPr lang="en-US" sz="2800" dirty="0"/>
              <a:t> OTP </a:t>
            </a:r>
            <a:r>
              <a:rPr lang="en-US" sz="2800" dirty="0" err="1"/>
              <a:t>để</a:t>
            </a:r>
            <a:r>
              <a:rPr lang="en-US" sz="2800" dirty="0"/>
              <a:t> </a:t>
            </a:r>
            <a:r>
              <a:rPr lang="en-US" sz="2800" dirty="0" err="1"/>
              <a:t>vào</a:t>
            </a:r>
            <a:r>
              <a:rPr lang="en-US" sz="2800" dirty="0"/>
              <a:t> </a:t>
            </a:r>
            <a:r>
              <a:rPr lang="en-US" sz="2800" dirty="0" err="1"/>
              <a:t>hệ</a:t>
            </a:r>
            <a:r>
              <a:rPr lang="en-US" sz="2800" dirty="0"/>
              <a:t> </a:t>
            </a:r>
            <a:r>
              <a:rPr lang="en-US" sz="2800" dirty="0" err="1"/>
              <a:t>thống</a:t>
            </a:r>
            <a:endParaRPr lang="en-US" sz="2800" dirty="0"/>
          </a:p>
          <a:p>
            <a:pPr algn="just"/>
            <a:endParaRPr lang="en-US" sz="2800" dirty="0"/>
          </a:p>
          <a:p>
            <a:pPr algn="just"/>
            <a:endParaRPr lang="en-US" sz="2800" dirty="0"/>
          </a:p>
        </p:txBody>
      </p:sp>
      <p:sp>
        <p:nvSpPr>
          <p:cNvPr id="4" name="TextBox 3"/>
          <p:cNvSpPr txBox="1"/>
          <p:nvPr/>
        </p:nvSpPr>
        <p:spPr>
          <a:xfrm>
            <a:off x="425304" y="264452"/>
            <a:ext cx="8718695" cy="584775"/>
          </a:xfrm>
          <a:prstGeom prst="rect">
            <a:avLst/>
          </a:prstGeom>
          <a:solidFill>
            <a:srgbClr val="FF0000"/>
          </a:solidFill>
        </p:spPr>
        <p:txBody>
          <a:bodyPr wrap="square" rtlCol="0">
            <a:spAutoFit/>
          </a:bodyPr>
          <a:lstStyle/>
          <a:p>
            <a:r>
              <a:rPr lang="en-US" sz="3200" b="1">
                <a:solidFill>
                  <a:schemeClr val="bg1"/>
                </a:solidFill>
              </a:rPr>
              <a:t>CÁCH 1 – KHAI BÁO TRỰC TUYẾN TRÊN WEBSITE</a:t>
            </a:r>
            <a:endParaRPr lang="en-US" sz="3200" b="1" dirty="0">
              <a:solidFill>
                <a:schemeClr val="bg1"/>
              </a:solidFill>
            </a:endParaRPr>
          </a:p>
        </p:txBody>
      </p:sp>
      <p:cxnSp>
        <p:nvCxnSpPr>
          <p:cNvPr id="9" name="Straight Connector 8"/>
          <p:cNvCxnSpPr>
            <a:cxnSpLocks/>
          </p:cNvCxnSpPr>
          <p:nvPr/>
        </p:nvCxnSpPr>
        <p:spPr>
          <a:xfrm>
            <a:off x="425303" y="889409"/>
            <a:ext cx="871869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7" name="Picture 6">
            <a:extLst>
              <a:ext uri="{FF2B5EF4-FFF2-40B4-BE49-F238E27FC236}">
                <a16:creationId xmlns:a16="http://schemas.microsoft.com/office/drawing/2014/main" xmlns="" id="{B126E1C7-D4FF-4261-90A2-45AC237E2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8" y="929592"/>
            <a:ext cx="3685954" cy="2404442"/>
          </a:xfrm>
          <a:prstGeom prst="rect">
            <a:avLst/>
          </a:prstGeom>
        </p:spPr>
      </p:pic>
      <p:sp>
        <p:nvSpPr>
          <p:cNvPr id="8" name="TextBox 7">
            <a:extLst>
              <a:ext uri="{FF2B5EF4-FFF2-40B4-BE49-F238E27FC236}">
                <a16:creationId xmlns:a16="http://schemas.microsoft.com/office/drawing/2014/main" xmlns="" id="{864FA123-D692-4DA8-BE97-1D55172224EE}"/>
              </a:ext>
            </a:extLst>
          </p:cNvPr>
          <p:cNvSpPr txBox="1"/>
          <p:nvPr/>
        </p:nvSpPr>
        <p:spPr>
          <a:xfrm>
            <a:off x="9110545" y="6325874"/>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5619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anim calcmode="lin" valueType="num">
                                      <p:cBhvr>
                                        <p:cTn id="1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1000"/>
                                        <p:tgtEl>
                                          <p:spTgt spid="5">
                                            <p:txEl>
                                              <p:pRg st="3" end="3"/>
                                            </p:txEl>
                                          </p:spTgt>
                                        </p:tgtEl>
                                      </p:cBhvr>
                                    </p:animEffect>
                                    <p:anim calcmode="lin" valueType="num">
                                      <p:cBhvr>
                                        <p:cTn id="1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iterate type="lt">
                                    <p:tmPct val="0"/>
                                  </p:iterate>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1000"/>
                                        <p:tgtEl>
                                          <p:spTgt spid="5">
                                            <p:txEl>
                                              <p:pRg st="4" end="4"/>
                                            </p:txEl>
                                          </p:spTgt>
                                        </p:tgtEl>
                                      </p:cBhvr>
                                    </p:animEffect>
                                    <p:anim calcmode="lin" valueType="num">
                                      <p:cBhvr>
                                        <p:cTn id="2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1000"/>
                                        <p:tgtEl>
                                          <p:spTgt spid="5">
                                            <p:txEl>
                                              <p:pRg st="6" end="6"/>
                                            </p:txEl>
                                          </p:spTgt>
                                        </p:tgtEl>
                                      </p:cBhvr>
                                    </p:animEffect>
                                    <p:anim calcmode="lin" valueType="num">
                                      <p:cBhvr>
                                        <p:cTn id="3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6" presetID="16" presetClass="emph" presetSubtype="0" fill="hold" nodeType="withEffect">
                                  <p:stCondLst>
                                    <p:cond delay="0"/>
                                  </p:stCondLst>
                                  <p:iterate type="lt">
                                    <p:tmPct val="4000"/>
                                  </p:iterate>
                                  <p:childTnLst>
                                    <p:set>
                                      <p:cBhvr override="childStyle">
                                        <p:cTn id="37" dur="2000" fill="hold"/>
                                        <p:tgtEl>
                                          <p:spTgt spid="5">
                                            <p:txEl>
                                              <p:pRg st="4" end="4"/>
                                            </p:txEl>
                                          </p:spTgt>
                                        </p:tgtEl>
                                        <p:attrNameLst>
                                          <p:attrName>style.color</p:attrName>
                                        </p:attrNameLst>
                                      </p:cBhvr>
                                      <p:to>
                                        <p:clrVal>
                                          <a:srgbClr val="F72736"/>
                                        </p:clrVal>
                                      </p:to>
                                    </p:set>
                                    <p:set>
                                      <p:cBhvr>
                                        <p:cTn id="38" dur="2000" fill="hold"/>
                                        <p:tgtEl>
                                          <p:spTgt spid="5">
                                            <p:txEl>
                                              <p:pRg st="4" end="4"/>
                                            </p:txEl>
                                          </p:spTgt>
                                        </p:tgtEl>
                                        <p:attrNameLst>
                                          <p:attrName>fillcolor</p:attrName>
                                        </p:attrNameLst>
                                      </p:cBhvr>
                                      <p:to>
                                        <p:clrVal>
                                          <a:srgbClr val="F72736"/>
                                        </p:clrVal>
                                      </p:to>
                                    </p:set>
                                    <p:set>
                                      <p:cBhvr>
                                        <p:cTn id="39" dur="2000" fill="hold"/>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A7C88B4-EBF6-4554-916B-60D67A2A614C}"/>
              </a:ext>
            </a:extLst>
          </p:cNvPr>
          <p:cNvPicPr>
            <a:picLocks noChangeAspect="1"/>
          </p:cNvPicPr>
          <p:nvPr/>
        </p:nvPicPr>
        <p:blipFill>
          <a:blip r:embed="rId3"/>
          <a:stretch>
            <a:fillRect/>
          </a:stretch>
        </p:blipFill>
        <p:spPr>
          <a:xfrm>
            <a:off x="8939604" y="4720052"/>
            <a:ext cx="3234727" cy="2137948"/>
          </a:xfrm>
          <a:prstGeom prst="rect">
            <a:avLst/>
          </a:prstGeom>
        </p:spPr>
      </p:pic>
      <p:sp>
        <p:nvSpPr>
          <p:cNvPr id="5" name="TextBox 4"/>
          <p:cNvSpPr txBox="1"/>
          <p:nvPr/>
        </p:nvSpPr>
        <p:spPr>
          <a:xfrm>
            <a:off x="3348219" y="811807"/>
            <a:ext cx="8630889" cy="5170646"/>
          </a:xfrm>
          <a:prstGeom prst="rect">
            <a:avLst/>
          </a:prstGeom>
          <a:noFill/>
        </p:spPr>
        <p:txBody>
          <a:bodyPr wrap="square" rtlCol="0">
            <a:spAutoFit/>
          </a:bodyPr>
          <a:lstStyle/>
          <a:p>
            <a:pPr algn="just"/>
            <a:r>
              <a:rPr lang="en-US" sz="2400" b="1" dirty="0"/>
              <a:t>BƯỚC 2:</a:t>
            </a:r>
          </a:p>
          <a:p>
            <a:pPr marL="514350" indent="-514350" algn="just">
              <a:buAutoNum type="arabicParenBoth"/>
            </a:pPr>
            <a:r>
              <a:rPr lang="en-US" sz="2400" dirty="0" err="1"/>
              <a:t>Thực</a:t>
            </a:r>
            <a:r>
              <a:rPr lang="en-US" sz="2400" dirty="0"/>
              <a:t> </a:t>
            </a:r>
            <a:r>
              <a:rPr lang="en-US" sz="2400" dirty="0" err="1"/>
              <a:t>hiện</a:t>
            </a:r>
            <a:r>
              <a:rPr lang="en-US" sz="2400" dirty="0"/>
              <a:t> </a:t>
            </a:r>
            <a:r>
              <a:rPr lang="en-US" sz="2400" dirty="0" err="1"/>
              <a:t>cập</a:t>
            </a:r>
            <a:r>
              <a:rPr lang="en-US" sz="2400" dirty="0"/>
              <a:t> </a:t>
            </a:r>
            <a:r>
              <a:rPr lang="en-US" sz="2400" dirty="0" err="1"/>
              <a:t>nhật</a:t>
            </a:r>
            <a:r>
              <a:rPr lang="en-US" sz="2400" dirty="0"/>
              <a:t> </a:t>
            </a:r>
            <a:r>
              <a:rPr lang="en-US" sz="2400" dirty="0" err="1"/>
              <a:t>chính</a:t>
            </a:r>
            <a:r>
              <a:rPr lang="en-US" sz="2400" dirty="0"/>
              <a:t> </a:t>
            </a:r>
            <a:r>
              <a:rPr lang="en-US" sz="2400" dirty="0" err="1"/>
              <a:t>xác</a:t>
            </a:r>
            <a:r>
              <a:rPr lang="en-US" sz="2400" dirty="0"/>
              <a:t> </a:t>
            </a:r>
            <a:r>
              <a:rPr lang="en-US" sz="2400" dirty="0" err="1"/>
              <a:t>các</a:t>
            </a:r>
            <a:r>
              <a:rPr lang="en-US" sz="2400" dirty="0"/>
              <a:t> </a:t>
            </a:r>
            <a:r>
              <a:rPr lang="en-US" sz="2400" dirty="0" err="1"/>
              <a:t>thông</a:t>
            </a:r>
            <a:r>
              <a:rPr lang="en-US" sz="2400" dirty="0"/>
              <a:t> tin </a:t>
            </a:r>
            <a:r>
              <a:rPr lang="en-US" sz="2400" b="1" dirty="0"/>
              <a:t>“HỌ TÊN/ SỐ CĂN CƯỚC CÔNG DÂN/ NĂM SINH/ GIỚI TÍNH… </a:t>
            </a:r>
            <a:r>
              <a:rPr lang="en-US" sz="2400" dirty="0"/>
              <a:t>(</a:t>
            </a:r>
            <a:r>
              <a:rPr lang="en-US" sz="2400" dirty="0" err="1"/>
              <a:t>Hoặc</a:t>
            </a:r>
            <a:r>
              <a:rPr lang="en-US" sz="2400" dirty="0"/>
              <a:t> </a:t>
            </a:r>
            <a:r>
              <a:rPr lang="en-US" sz="2400" dirty="0" err="1"/>
              <a:t>có</a:t>
            </a:r>
            <a:r>
              <a:rPr lang="en-US" sz="2400" dirty="0"/>
              <a:t> </a:t>
            </a:r>
            <a:r>
              <a:rPr lang="en-US" sz="2400" b="1" dirty="0" err="1"/>
              <a:t>Khai</a:t>
            </a:r>
            <a:r>
              <a:rPr lang="en-US" sz="2400" b="1" dirty="0"/>
              <a:t> </a:t>
            </a:r>
            <a:r>
              <a:rPr lang="en-US" sz="2400" b="1" dirty="0" err="1"/>
              <a:t>hộ</a:t>
            </a:r>
            <a:r>
              <a:rPr lang="en-US" sz="2400" b="1" dirty="0"/>
              <a:t> </a:t>
            </a:r>
            <a:r>
              <a:rPr lang="en-US" sz="2400" dirty="0" err="1"/>
              <a:t>người</a:t>
            </a:r>
            <a:r>
              <a:rPr lang="en-US" sz="2400" dirty="0"/>
              <a:t> </a:t>
            </a:r>
            <a:r>
              <a:rPr lang="en-US" sz="2400" dirty="0" err="1"/>
              <a:t>thân</a:t>
            </a:r>
            <a:r>
              <a:rPr lang="en-US" sz="2400" dirty="0"/>
              <a:t>)</a:t>
            </a:r>
            <a:endParaRPr lang="en-US" sz="2400" b="1" dirty="0"/>
          </a:p>
          <a:p>
            <a:pPr lvl="1" algn="just"/>
            <a:r>
              <a:rPr lang="en-US" sz="2200" b="1" dirty="0">
                <a:solidFill>
                  <a:srgbClr val="FF0000"/>
                </a:solidFill>
              </a:rPr>
              <a:t>(!) </a:t>
            </a:r>
            <a:r>
              <a:rPr lang="en-US" sz="2200" b="1" dirty="0" err="1">
                <a:solidFill>
                  <a:srgbClr val="FF0000"/>
                </a:solidFill>
              </a:rPr>
              <a:t>Lưu</a:t>
            </a:r>
            <a:r>
              <a:rPr lang="en-US" sz="2200" b="1" dirty="0">
                <a:solidFill>
                  <a:srgbClr val="FF0000"/>
                </a:solidFill>
              </a:rPr>
              <a:t> ý: </a:t>
            </a:r>
            <a:r>
              <a:rPr lang="en-US" sz="2200" dirty="0" err="1">
                <a:solidFill>
                  <a:srgbClr val="FF0000"/>
                </a:solidFill>
              </a:rPr>
              <a:t>Trong</a:t>
            </a:r>
            <a:r>
              <a:rPr lang="en-US" sz="2200" dirty="0">
                <a:solidFill>
                  <a:srgbClr val="FF0000"/>
                </a:solidFill>
              </a:rPr>
              <a:t> </a:t>
            </a:r>
            <a:r>
              <a:rPr lang="en-US" sz="2200" dirty="0" err="1">
                <a:solidFill>
                  <a:srgbClr val="FF0000"/>
                </a:solidFill>
              </a:rPr>
              <a:t>trường</a:t>
            </a:r>
            <a:r>
              <a:rPr lang="en-US" sz="2200" dirty="0">
                <a:solidFill>
                  <a:srgbClr val="FF0000"/>
                </a:solidFill>
              </a:rPr>
              <a:t> </a:t>
            </a:r>
            <a:r>
              <a:rPr lang="en-US" sz="2200" dirty="0" err="1">
                <a:solidFill>
                  <a:srgbClr val="FF0000"/>
                </a:solidFill>
              </a:rPr>
              <a:t>hợp</a:t>
            </a:r>
            <a:r>
              <a:rPr lang="en-US" sz="2200" dirty="0">
                <a:solidFill>
                  <a:srgbClr val="FF0000"/>
                </a:solidFill>
              </a:rPr>
              <a:t> </a:t>
            </a:r>
            <a:r>
              <a:rPr lang="en-US" sz="2200" dirty="0" err="1">
                <a:solidFill>
                  <a:srgbClr val="FF0000"/>
                </a:solidFill>
              </a:rPr>
              <a:t>nhớ</a:t>
            </a:r>
            <a:r>
              <a:rPr lang="en-US" sz="2200" dirty="0">
                <a:solidFill>
                  <a:srgbClr val="FF0000"/>
                </a:solidFill>
              </a:rPr>
              <a:t> </a:t>
            </a:r>
            <a:r>
              <a:rPr lang="en-US" sz="2200" b="1" dirty="0" err="1">
                <a:solidFill>
                  <a:srgbClr val="FF0000"/>
                </a:solidFill>
              </a:rPr>
              <a:t>Số</a:t>
            </a:r>
            <a:r>
              <a:rPr lang="en-US" sz="2200" b="1" dirty="0">
                <a:solidFill>
                  <a:srgbClr val="FF0000"/>
                </a:solidFill>
              </a:rPr>
              <a:t> </a:t>
            </a:r>
            <a:r>
              <a:rPr lang="en-US" sz="2200" b="1" dirty="0" err="1">
                <a:solidFill>
                  <a:srgbClr val="FF0000"/>
                </a:solidFill>
              </a:rPr>
              <a:t>thẻ</a:t>
            </a:r>
            <a:r>
              <a:rPr lang="en-US" sz="2200" b="1" dirty="0">
                <a:solidFill>
                  <a:srgbClr val="FF0000"/>
                </a:solidFill>
              </a:rPr>
              <a:t> </a:t>
            </a:r>
            <a:r>
              <a:rPr lang="en-US" sz="2200" b="1" dirty="0" err="1">
                <a:solidFill>
                  <a:srgbClr val="FF0000"/>
                </a:solidFill>
              </a:rPr>
              <a:t>bảo</a:t>
            </a:r>
            <a:r>
              <a:rPr lang="en-US" sz="2200" b="1" dirty="0">
                <a:solidFill>
                  <a:srgbClr val="FF0000"/>
                </a:solidFill>
              </a:rPr>
              <a:t> </a:t>
            </a:r>
            <a:r>
              <a:rPr lang="en-US" sz="2200" b="1" dirty="0" err="1">
                <a:solidFill>
                  <a:srgbClr val="FF0000"/>
                </a:solidFill>
              </a:rPr>
              <a:t>hiểm</a:t>
            </a:r>
            <a:r>
              <a:rPr lang="en-US" sz="2200" b="1" dirty="0">
                <a:solidFill>
                  <a:srgbClr val="FF0000"/>
                </a:solidFill>
              </a:rPr>
              <a:t> y </a:t>
            </a:r>
            <a:r>
              <a:rPr lang="en-US" sz="2200" b="1" dirty="0" err="1">
                <a:solidFill>
                  <a:srgbClr val="FF0000"/>
                </a:solidFill>
              </a:rPr>
              <a:t>tế</a:t>
            </a:r>
            <a:r>
              <a:rPr lang="en-US" sz="2200" b="1" dirty="0">
                <a:solidFill>
                  <a:srgbClr val="FF0000"/>
                </a:solidFill>
              </a:rPr>
              <a:t> </a:t>
            </a:r>
            <a:r>
              <a:rPr lang="en-US" sz="2200" dirty="0" err="1">
                <a:solidFill>
                  <a:srgbClr val="FF0000"/>
                </a:solidFill>
              </a:rPr>
              <a:t>thì</a:t>
            </a:r>
            <a:r>
              <a:rPr lang="en-US" sz="2200" dirty="0">
                <a:solidFill>
                  <a:srgbClr val="FF0000"/>
                </a:solidFill>
              </a:rPr>
              <a:t> </a:t>
            </a:r>
            <a:r>
              <a:rPr lang="en-US" sz="2200" dirty="0" err="1">
                <a:solidFill>
                  <a:srgbClr val="FF0000"/>
                </a:solidFill>
              </a:rPr>
              <a:t>người</a:t>
            </a:r>
            <a:r>
              <a:rPr lang="en-US" sz="2200" dirty="0">
                <a:solidFill>
                  <a:srgbClr val="FF0000"/>
                </a:solidFill>
              </a:rPr>
              <a:t> </a:t>
            </a:r>
            <a:r>
              <a:rPr lang="en-US" sz="2200" dirty="0" err="1">
                <a:solidFill>
                  <a:srgbClr val="FF0000"/>
                </a:solidFill>
              </a:rPr>
              <a:t>dân</a:t>
            </a:r>
            <a:r>
              <a:rPr lang="en-US" sz="2200" dirty="0">
                <a:solidFill>
                  <a:srgbClr val="FF0000"/>
                </a:solidFill>
              </a:rPr>
              <a:t> </a:t>
            </a:r>
            <a:r>
              <a:rPr lang="en-US" sz="2200" dirty="0" err="1">
                <a:solidFill>
                  <a:srgbClr val="FF0000"/>
                </a:solidFill>
              </a:rPr>
              <a:t>có</a:t>
            </a:r>
            <a:r>
              <a:rPr lang="en-US" sz="2200" dirty="0">
                <a:solidFill>
                  <a:srgbClr val="FF0000"/>
                </a:solidFill>
              </a:rPr>
              <a:t> </a:t>
            </a:r>
            <a:r>
              <a:rPr lang="en-US" sz="2200" dirty="0" err="1">
                <a:solidFill>
                  <a:srgbClr val="FF0000"/>
                </a:solidFill>
              </a:rPr>
              <a:t>thể</a:t>
            </a:r>
            <a:r>
              <a:rPr lang="en-US" sz="2200" dirty="0">
                <a:solidFill>
                  <a:srgbClr val="FF0000"/>
                </a:solidFill>
              </a:rPr>
              <a:t> </a:t>
            </a:r>
            <a:r>
              <a:rPr lang="en-US" sz="2200" dirty="0" err="1">
                <a:solidFill>
                  <a:srgbClr val="FF0000"/>
                </a:solidFill>
              </a:rPr>
              <a:t>thực</a:t>
            </a:r>
            <a:r>
              <a:rPr lang="en-US" sz="2200" dirty="0">
                <a:solidFill>
                  <a:srgbClr val="FF0000"/>
                </a:solidFill>
              </a:rPr>
              <a:t> </a:t>
            </a:r>
            <a:r>
              <a:rPr lang="en-US" sz="2200" dirty="0" err="1">
                <a:solidFill>
                  <a:srgbClr val="FF0000"/>
                </a:solidFill>
              </a:rPr>
              <a:t>hiện</a:t>
            </a:r>
            <a:r>
              <a:rPr lang="en-US" sz="2200" dirty="0">
                <a:solidFill>
                  <a:srgbClr val="FF0000"/>
                </a:solidFill>
              </a:rPr>
              <a:t> </a:t>
            </a:r>
            <a:r>
              <a:rPr lang="en-US" sz="2200" dirty="0" err="1">
                <a:solidFill>
                  <a:srgbClr val="FF0000"/>
                </a:solidFill>
              </a:rPr>
              <a:t>chọn</a:t>
            </a:r>
            <a:r>
              <a:rPr lang="en-US" sz="2200" dirty="0">
                <a:solidFill>
                  <a:srgbClr val="FF0000"/>
                </a:solidFill>
              </a:rPr>
              <a:t> </a:t>
            </a:r>
            <a:r>
              <a:rPr lang="en-US" sz="2200" b="1" dirty="0">
                <a:solidFill>
                  <a:srgbClr val="FF0000"/>
                </a:solidFill>
              </a:rPr>
              <a:t>“</a:t>
            </a:r>
            <a:r>
              <a:rPr lang="en-US" sz="2200" b="1" dirty="0" err="1">
                <a:solidFill>
                  <a:srgbClr val="FF0000"/>
                </a:solidFill>
              </a:rPr>
              <a:t>Có</a:t>
            </a:r>
            <a:r>
              <a:rPr lang="en-US" sz="2200" b="1" dirty="0">
                <a:solidFill>
                  <a:srgbClr val="FF0000"/>
                </a:solidFill>
              </a:rPr>
              <a:t> </a:t>
            </a:r>
            <a:r>
              <a:rPr lang="en-US" sz="2200" b="1" dirty="0" err="1">
                <a:solidFill>
                  <a:srgbClr val="FF0000"/>
                </a:solidFill>
              </a:rPr>
              <a:t>thẻ</a:t>
            </a:r>
            <a:r>
              <a:rPr lang="en-US" sz="2200" b="1" dirty="0">
                <a:solidFill>
                  <a:srgbClr val="FF0000"/>
                </a:solidFill>
              </a:rPr>
              <a:t> </a:t>
            </a:r>
            <a:r>
              <a:rPr lang="en-US" sz="2200" b="1" dirty="0" err="1">
                <a:solidFill>
                  <a:srgbClr val="FF0000"/>
                </a:solidFill>
              </a:rPr>
              <a:t>bảo</a:t>
            </a:r>
            <a:r>
              <a:rPr lang="en-US" sz="2200" b="1" dirty="0">
                <a:solidFill>
                  <a:srgbClr val="FF0000"/>
                </a:solidFill>
              </a:rPr>
              <a:t> </a:t>
            </a:r>
            <a:r>
              <a:rPr lang="en-US" sz="2200" b="1" dirty="0" err="1">
                <a:solidFill>
                  <a:srgbClr val="FF0000"/>
                </a:solidFill>
              </a:rPr>
              <a:t>hiểm</a:t>
            </a:r>
            <a:r>
              <a:rPr lang="en-US" sz="2200" b="1" dirty="0">
                <a:solidFill>
                  <a:srgbClr val="FF0000"/>
                </a:solidFill>
              </a:rPr>
              <a:t> y </a:t>
            </a:r>
            <a:r>
              <a:rPr lang="en-US" sz="2200" b="1" dirty="0" err="1">
                <a:solidFill>
                  <a:srgbClr val="FF0000"/>
                </a:solidFill>
              </a:rPr>
              <a:t>tế</a:t>
            </a:r>
            <a:r>
              <a:rPr lang="en-US" sz="2200" b="1" dirty="0">
                <a:solidFill>
                  <a:srgbClr val="FF0000"/>
                </a:solidFill>
              </a:rPr>
              <a:t>”</a:t>
            </a:r>
            <a:r>
              <a:rPr lang="en-US" sz="2200" dirty="0">
                <a:solidFill>
                  <a:srgbClr val="FF0000"/>
                </a:solidFill>
              </a:rPr>
              <a:t> </a:t>
            </a:r>
            <a:r>
              <a:rPr lang="en-US" sz="2200" dirty="0" err="1">
                <a:solidFill>
                  <a:srgbClr val="FF0000"/>
                </a:solidFill>
              </a:rPr>
              <a:t>để</a:t>
            </a:r>
            <a:r>
              <a:rPr lang="en-US" sz="2200" dirty="0">
                <a:solidFill>
                  <a:srgbClr val="FF0000"/>
                </a:solidFill>
              </a:rPr>
              <a:t> </a:t>
            </a:r>
            <a:r>
              <a:rPr lang="en-US" sz="2200" dirty="0" err="1">
                <a:solidFill>
                  <a:srgbClr val="FF0000"/>
                </a:solidFill>
              </a:rPr>
              <a:t>nhập</a:t>
            </a:r>
            <a:r>
              <a:rPr lang="en-US" sz="2200" dirty="0">
                <a:solidFill>
                  <a:srgbClr val="FF0000"/>
                </a:solidFill>
              </a:rPr>
              <a:t> </a:t>
            </a:r>
            <a:r>
              <a:rPr lang="en-US" sz="2200" dirty="0" err="1">
                <a:solidFill>
                  <a:srgbClr val="FF0000"/>
                </a:solidFill>
              </a:rPr>
              <a:t>thông</a:t>
            </a:r>
            <a:r>
              <a:rPr lang="en-US" sz="2200" dirty="0">
                <a:solidFill>
                  <a:srgbClr val="FF0000"/>
                </a:solidFill>
              </a:rPr>
              <a:t> tin </a:t>
            </a:r>
            <a:r>
              <a:rPr lang="en-US" sz="2200" b="1" dirty="0">
                <a:solidFill>
                  <a:srgbClr val="FF0000"/>
                </a:solidFill>
              </a:rPr>
              <a:t>SỐ THẺ </a:t>
            </a:r>
            <a:r>
              <a:rPr lang="en-US" sz="2200" dirty="0" err="1">
                <a:solidFill>
                  <a:srgbClr val="FF0000"/>
                </a:solidFill>
              </a:rPr>
              <a:t>và</a:t>
            </a:r>
            <a:r>
              <a:rPr lang="en-US" sz="2200" dirty="0">
                <a:solidFill>
                  <a:srgbClr val="FF0000"/>
                </a:solidFill>
              </a:rPr>
              <a:t> </a:t>
            </a:r>
            <a:r>
              <a:rPr lang="en-US" sz="2200" dirty="0" err="1">
                <a:solidFill>
                  <a:srgbClr val="FF0000"/>
                </a:solidFill>
              </a:rPr>
              <a:t>hệ</a:t>
            </a:r>
            <a:r>
              <a:rPr lang="en-US" sz="2200" dirty="0">
                <a:solidFill>
                  <a:srgbClr val="FF0000"/>
                </a:solidFill>
              </a:rPr>
              <a:t> </a:t>
            </a:r>
            <a:r>
              <a:rPr lang="en-US" sz="2200" dirty="0" err="1">
                <a:solidFill>
                  <a:srgbClr val="FF0000"/>
                </a:solidFill>
              </a:rPr>
              <a:t>thống</a:t>
            </a:r>
            <a:r>
              <a:rPr lang="en-US" sz="2200" dirty="0">
                <a:solidFill>
                  <a:srgbClr val="FF0000"/>
                </a:solidFill>
              </a:rPr>
              <a:t> </a:t>
            </a:r>
            <a:r>
              <a:rPr lang="en-US" sz="2200" dirty="0" err="1">
                <a:solidFill>
                  <a:srgbClr val="FF0000"/>
                </a:solidFill>
              </a:rPr>
              <a:t>tự</a:t>
            </a:r>
            <a:r>
              <a:rPr lang="en-US" sz="2200" dirty="0">
                <a:solidFill>
                  <a:srgbClr val="FF0000"/>
                </a:solidFill>
              </a:rPr>
              <a:t> </a:t>
            </a:r>
            <a:r>
              <a:rPr lang="en-US" sz="2200" dirty="0" err="1">
                <a:solidFill>
                  <a:srgbClr val="FF0000"/>
                </a:solidFill>
              </a:rPr>
              <a:t>động</a:t>
            </a:r>
            <a:r>
              <a:rPr lang="en-US" sz="2200" dirty="0">
                <a:solidFill>
                  <a:srgbClr val="FF0000"/>
                </a:solidFill>
              </a:rPr>
              <a:t> </a:t>
            </a:r>
            <a:r>
              <a:rPr lang="en-US" sz="2200" dirty="0" err="1">
                <a:solidFill>
                  <a:srgbClr val="FF0000"/>
                </a:solidFill>
              </a:rPr>
              <a:t>cập</a:t>
            </a:r>
            <a:r>
              <a:rPr lang="en-US" sz="2200" dirty="0">
                <a:solidFill>
                  <a:srgbClr val="FF0000"/>
                </a:solidFill>
              </a:rPr>
              <a:t> </a:t>
            </a:r>
            <a:r>
              <a:rPr lang="en-US" sz="2200" dirty="0" err="1">
                <a:solidFill>
                  <a:srgbClr val="FF0000"/>
                </a:solidFill>
              </a:rPr>
              <a:t>nhật</a:t>
            </a:r>
            <a:r>
              <a:rPr lang="en-US" sz="2200" dirty="0">
                <a:solidFill>
                  <a:srgbClr val="FF0000"/>
                </a:solidFill>
              </a:rPr>
              <a:t> </a:t>
            </a:r>
            <a:r>
              <a:rPr lang="en-US" sz="2200" dirty="0" err="1">
                <a:solidFill>
                  <a:srgbClr val="FF0000"/>
                </a:solidFill>
              </a:rPr>
              <a:t>các</a:t>
            </a:r>
            <a:r>
              <a:rPr lang="en-US" sz="2200" dirty="0">
                <a:solidFill>
                  <a:srgbClr val="FF0000"/>
                </a:solidFill>
              </a:rPr>
              <a:t> </a:t>
            </a:r>
            <a:r>
              <a:rPr lang="en-US" sz="2200" dirty="0" err="1">
                <a:solidFill>
                  <a:srgbClr val="FF0000"/>
                </a:solidFill>
              </a:rPr>
              <a:t>thông</a:t>
            </a:r>
            <a:r>
              <a:rPr lang="en-US" sz="2200" dirty="0">
                <a:solidFill>
                  <a:srgbClr val="FF0000"/>
                </a:solidFill>
              </a:rPr>
              <a:t> tin </a:t>
            </a:r>
            <a:r>
              <a:rPr lang="en-US" sz="2200" dirty="0" err="1">
                <a:solidFill>
                  <a:srgbClr val="FF0000"/>
                </a:solidFill>
              </a:rPr>
              <a:t>cá</a:t>
            </a:r>
            <a:r>
              <a:rPr lang="en-US" sz="2200" dirty="0">
                <a:solidFill>
                  <a:srgbClr val="FF0000"/>
                </a:solidFill>
              </a:rPr>
              <a:t> </a:t>
            </a:r>
            <a:r>
              <a:rPr lang="en-US" sz="2200" dirty="0" err="1">
                <a:solidFill>
                  <a:srgbClr val="FF0000"/>
                </a:solidFill>
              </a:rPr>
              <a:t>nhân</a:t>
            </a:r>
            <a:r>
              <a:rPr lang="en-US" sz="2200" dirty="0">
                <a:solidFill>
                  <a:srgbClr val="FF0000"/>
                </a:solidFill>
              </a:rPr>
              <a:t>.</a:t>
            </a:r>
          </a:p>
          <a:p>
            <a:pPr algn="just"/>
            <a:r>
              <a:rPr lang="en-US" sz="2400" dirty="0"/>
              <a:t>(2) </a:t>
            </a:r>
            <a:r>
              <a:rPr lang="en-US" sz="2400" dirty="0" err="1"/>
              <a:t>Tiếp</a:t>
            </a:r>
            <a:r>
              <a:rPr lang="en-US" sz="2400" dirty="0"/>
              <a:t> </a:t>
            </a:r>
            <a:r>
              <a:rPr lang="en-US" sz="2400" dirty="0" err="1"/>
              <a:t>tục</a:t>
            </a:r>
            <a:r>
              <a:rPr lang="en-US" sz="2400" dirty="0"/>
              <a:t> </a:t>
            </a:r>
            <a:r>
              <a:rPr lang="en-US" sz="2400" dirty="0" err="1"/>
              <a:t>thực</a:t>
            </a:r>
            <a:r>
              <a:rPr lang="en-US" sz="2400" dirty="0"/>
              <a:t> </a:t>
            </a:r>
            <a:r>
              <a:rPr lang="en-US" sz="2400" dirty="0" err="1"/>
              <a:t>hiện</a:t>
            </a:r>
            <a:r>
              <a:rPr lang="en-US" sz="2400" dirty="0"/>
              <a:t> </a:t>
            </a:r>
            <a:r>
              <a:rPr lang="en-US" sz="2400" dirty="0" err="1"/>
              <a:t>cập</a:t>
            </a:r>
            <a:r>
              <a:rPr lang="en-US" sz="2400" dirty="0"/>
              <a:t> </a:t>
            </a:r>
            <a:r>
              <a:rPr lang="en-US" sz="2400" dirty="0" err="1"/>
              <a:t>nhật</a:t>
            </a:r>
            <a:r>
              <a:rPr lang="en-US" sz="2400" dirty="0"/>
              <a:t> </a:t>
            </a:r>
            <a:r>
              <a:rPr lang="en-US" sz="2400" dirty="0" err="1"/>
              <a:t>các</a:t>
            </a:r>
            <a:r>
              <a:rPr lang="en-US" sz="2400" dirty="0"/>
              <a:t> </a:t>
            </a:r>
            <a:r>
              <a:rPr lang="en-US" sz="2400" dirty="0" err="1"/>
              <a:t>thông</a:t>
            </a:r>
            <a:r>
              <a:rPr lang="en-US" sz="2400" dirty="0"/>
              <a:t> tin </a:t>
            </a:r>
            <a:r>
              <a:rPr lang="en-US" sz="2400" dirty="0" err="1"/>
              <a:t>khác</a:t>
            </a:r>
            <a:r>
              <a:rPr lang="en-US" sz="2400" dirty="0"/>
              <a:t> </a:t>
            </a:r>
            <a:r>
              <a:rPr lang="en-US" sz="2400" dirty="0" err="1"/>
              <a:t>trên</a:t>
            </a:r>
            <a:r>
              <a:rPr lang="en-US" sz="2400" dirty="0"/>
              <a:t> </a:t>
            </a:r>
            <a:r>
              <a:rPr lang="en-US" sz="2400" dirty="0" err="1"/>
              <a:t>tờ</a:t>
            </a:r>
            <a:r>
              <a:rPr lang="en-US" sz="2400" dirty="0"/>
              <a:t> </a:t>
            </a:r>
            <a:r>
              <a:rPr lang="en-US" sz="2400" dirty="0" err="1"/>
              <a:t>khai</a:t>
            </a:r>
            <a:r>
              <a:rPr lang="en-US" sz="2400" dirty="0"/>
              <a:t> </a:t>
            </a:r>
            <a:r>
              <a:rPr lang="en-US" sz="2400" dirty="0" err="1"/>
              <a:t>để</a:t>
            </a:r>
            <a:r>
              <a:rPr lang="en-US" sz="2400" dirty="0"/>
              <a:t> </a:t>
            </a:r>
            <a:r>
              <a:rPr lang="en-US" sz="2400" dirty="0" err="1"/>
              <a:t>xác</a:t>
            </a:r>
            <a:r>
              <a:rPr lang="en-US" sz="2400" dirty="0"/>
              <a:t> </a:t>
            </a:r>
            <a:r>
              <a:rPr lang="en-US" sz="2400" dirty="0" err="1"/>
              <a:t>nhận</a:t>
            </a:r>
            <a:r>
              <a:rPr lang="en-US" sz="2400" dirty="0"/>
              <a:t> </a:t>
            </a:r>
            <a:r>
              <a:rPr lang="en-US" sz="2400" dirty="0" err="1"/>
              <a:t>gửi</a:t>
            </a:r>
            <a:r>
              <a:rPr lang="en-US" sz="2400" dirty="0"/>
              <a:t> </a:t>
            </a:r>
            <a:r>
              <a:rPr lang="en-US" sz="2400" dirty="0" err="1"/>
              <a:t>thông</a:t>
            </a:r>
            <a:r>
              <a:rPr lang="en-US" sz="2400" dirty="0"/>
              <a:t> tin.</a:t>
            </a:r>
          </a:p>
          <a:p>
            <a:pPr algn="just"/>
            <a:r>
              <a:rPr lang="en-US" sz="2400" dirty="0"/>
              <a:t>(3) </a:t>
            </a:r>
            <a:r>
              <a:rPr lang="en-US" sz="2400" dirty="0" err="1"/>
              <a:t>Khi</a:t>
            </a:r>
            <a:r>
              <a:rPr lang="en-US" sz="2400" dirty="0"/>
              <a:t> </a:t>
            </a:r>
            <a:r>
              <a:rPr lang="en-US" sz="2400" dirty="0" err="1"/>
              <a:t>hoàn</a:t>
            </a:r>
            <a:r>
              <a:rPr lang="en-US" sz="2400" dirty="0"/>
              <a:t> </a:t>
            </a:r>
            <a:r>
              <a:rPr lang="en-US" sz="2400" dirty="0" err="1"/>
              <a:t>thành</a:t>
            </a:r>
            <a:r>
              <a:rPr lang="en-US" sz="2400" dirty="0"/>
              <a:t> </a:t>
            </a:r>
            <a:r>
              <a:rPr lang="en-US" sz="2400" dirty="0" err="1"/>
              <a:t>hệ</a:t>
            </a:r>
            <a:r>
              <a:rPr lang="en-US" sz="2400" dirty="0"/>
              <a:t> </a:t>
            </a:r>
            <a:r>
              <a:rPr lang="en-US" sz="2400" dirty="0" err="1"/>
              <a:t>thống</a:t>
            </a:r>
            <a:r>
              <a:rPr lang="en-US" sz="2400" dirty="0"/>
              <a:t> </a:t>
            </a:r>
            <a:r>
              <a:rPr lang="en-US" sz="2400" dirty="0" err="1"/>
              <a:t>sẽ</a:t>
            </a:r>
            <a:r>
              <a:rPr lang="en-US" sz="2400" dirty="0"/>
              <a:t> </a:t>
            </a:r>
            <a:r>
              <a:rPr lang="en-US" sz="2400" dirty="0" err="1"/>
              <a:t>tự</a:t>
            </a:r>
            <a:r>
              <a:rPr lang="en-US" sz="2400" dirty="0"/>
              <a:t> </a:t>
            </a:r>
            <a:r>
              <a:rPr lang="en-US" sz="2400" dirty="0" err="1"/>
              <a:t>động</a:t>
            </a:r>
            <a:r>
              <a:rPr lang="en-US" sz="2400" dirty="0"/>
              <a:t> </a:t>
            </a:r>
            <a:r>
              <a:rPr lang="en-US" sz="2400" dirty="0" err="1"/>
              <a:t>trả</a:t>
            </a:r>
            <a:r>
              <a:rPr lang="en-US" sz="2400" dirty="0"/>
              <a:t> </a:t>
            </a:r>
            <a:r>
              <a:rPr lang="en-US" sz="2400" dirty="0" err="1"/>
              <a:t>lại</a:t>
            </a:r>
            <a:r>
              <a:rPr lang="en-US" sz="2400" dirty="0"/>
              <a:t> 01 MÃ QR-CODE </a:t>
            </a:r>
            <a:r>
              <a:rPr lang="en-US" sz="2400" dirty="0" err="1"/>
              <a:t>cho</a:t>
            </a:r>
            <a:r>
              <a:rPr lang="en-US" sz="2400" dirty="0"/>
              <a:t> </a:t>
            </a:r>
            <a:r>
              <a:rPr lang="en-US" sz="2400" dirty="0" err="1"/>
              <a:t>từng</a:t>
            </a:r>
            <a:r>
              <a:rPr lang="en-US" sz="2400" dirty="0"/>
              <a:t> </a:t>
            </a:r>
            <a:r>
              <a:rPr lang="en-US" sz="2400" dirty="0" err="1"/>
              <a:t>người</a:t>
            </a:r>
            <a:r>
              <a:rPr lang="en-US" sz="2400" dirty="0"/>
              <a:t> </a:t>
            </a:r>
            <a:r>
              <a:rPr lang="en-US" sz="2400" dirty="0" err="1"/>
              <a:t>dân</a:t>
            </a:r>
            <a:r>
              <a:rPr lang="en-US" sz="2400" dirty="0"/>
              <a:t>, </a:t>
            </a:r>
            <a:r>
              <a:rPr lang="en-US" sz="2400" dirty="0" err="1"/>
              <a:t>với</a:t>
            </a:r>
            <a:r>
              <a:rPr lang="en-US" sz="2400" dirty="0"/>
              <a:t> </a:t>
            </a:r>
            <a:r>
              <a:rPr lang="en-US" sz="2400" dirty="0" err="1"/>
              <a:t>mã</a:t>
            </a:r>
            <a:r>
              <a:rPr lang="en-US" sz="2400" dirty="0"/>
              <a:t> </a:t>
            </a:r>
            <a:r>
              <a:rPr lang="en-US" sz="2400" dirty="0" err="1"/>
              <a:t>này</a:t>
            </a:r>
            <a:r>
              <a:rPr lang="en-US" sz="2400" dirty="0"/>
              <a:t> </a:t>
            </a:r>
            <a:r>
              <a:rPr lang="en-US" sz="2400" dirty="0" err="1"/>
              <a:t>có</a:t>
            </a:r>
            <a:r>
              <a:rPr lang="en-US" sz="2400" dirty="0"/>
              <a:t> </a:t>
            </a:r>
            <a:r>
              <a:rPr lang="en-US" sz="2400" dirty="0" err="1"/>
              <a:t>thể</a:t>
            </a:r>
            <a:r>
              <a:rPr lang="en-US" sz="2400" dirty="0"/>
              <a:t> </a:t>
            </a:r>
            <a:r>
              <a:rPr lang="en-US" sz="2400" dirty="0" err="1"/>
              <a:t>thực</a:t>
            </a:r>
            <a:r>
              <a:rPr lang="en-US" sz="2400" dirty="0"/>
              <a:t> </a:t>
            </a:r>
            <a:r>
              <a:rPr lang="en-US" sz="2400" dirty="0" err="1"/>
              <a:t>hiện</a:t>
            </a:r>
            <a:r>
              <a:rPr lang="en-US" sz="2400" dirty="0"/>
              <a:t> “Check-in/Check-Out y </a:t>
            </a:r>
            <a:r>
              <a:rPr lang="en-US" sz="2400" dirty="0" err="1"/>
              <a:t>tế</a:t>
            </a:r>
            <a:r>
              <a:rPr lang="en-US" sz="2400" dirty="0"/>
              <a:t>” </a:t>
            </a:r>
            <a:r>
              <a:rPr lang="en-US" sz="2400" dirty="0" err="1"/>
              <a:t>tại</a:t>
            </a:r>
            <a:r>
              <a:rPr lang="en-US" sz="2400" dirty="0"/>
              <a:t> </a:t>
            </a:r>
            <a:r>
              <a:rPr lang="en-US" sz="2400" dirty="0" err="1"/>
              <a:t>các</a:t>
            </a:r>
            <a:r>
              <a:rPr lang="en-US" sz="2400" dirty="0"/>
              <a:t> </a:t>
            </a:r>
            <a:r>
              <a:rPr lang="en-US" sz="2400" dirty="0" err="1"/>
              <a:t>nơi</a:t>
            </a:r>
            <a:r>
              <a:rPr lang="en-US" sz="2400" dirty="0"/>
              <a:t> </a:t>
            </a:r>
            <a:r>
              <a:rPr lang="en-US" sz="2400" dirty="0" err="1"/>
              <a:t>yêu</a:t>
            </a:r>
            <a:r>
              <a:rPr lang="en-US" sz="2400" dirty="0"/>
              <a:t> </a:t>
            </a:r>
            <a:r>
              <a:rPr lang="en-US" sz="2400" dirty="0" err="1"/>
              <a:t>cầu</a:t>
            </a:r>
            <a:r>
              <a:rPr lang="en-US" sz="2400" dirty="0"/>
              <a:t> </a:t>
            </a:r>
            <a:r>
              <a:rPr lang="en-US" sz="2400" dirty="0" err="1"/>
              <a:t>khai</a:t>
            </a:r>
            <a:r>
              <a:rPr lang="en-US" sz="2400" dirty="0"/>
              <a:t> </a:t>
            </a:r>
            <a:r>
              <a:rPr lang="en-US" sz="2400" dirty="0" err="1" smtClean="0"/>
              <a:t>báo</a:t>
            </a:r>
            <a:r>
              <a:rPr lang="en-US" sz="2400" dirty="0" smtClean="0"/>
              <a:t>.	</a:t>
            </a:r>
            <a:r>
              <a:rPr lang="en-US" sz="2400" dirty="0" smtClean="0"/>
              <a:t> </a:t>
            </a:r>
            <a:r>
              <a:rPr lang="en-US" sz="2400" dirty="0" smtClean="0">
                <a:sym typeface="Wingdings" panose="05000000000000000000" pitchFamily="2" charset="2"/>
              </a:rPr>
              <a:t>  </a:t>
            </a:r>
            <a:endParaRPr lang="en-US" sz="2400" dirty="0"/>
          </a:p>
          <a:p>
            <a:pPr algn="just"/>
            <a:r>
              <a:rPr lang="en-US" sz="2400" dirty="0" smtClean="0"/>
              <a:t>	</a:t>
            </a:r>
            <a:endParaRPr lang="en-US" sz="2400" dirty="0"/>
          </a:p>
          <a:p>
            <a:pPr algn="just"/>
            <a:endParaRPr lang="en-US" sz="2400" dirty="0"/>
          </a:p>
        </p:txBody>
      </p:sp>
      <p:sp>
        <p:nvSpPr>
          <p:cNvPr id="4" name="TextBox 3"/>
          <p:cNvSpPr txBox="1"/>
          <p:nvPr/>
        </p:nvSpPr>
        <p:spPr>
          <a:xfrm>
            <a:off x="425304" y="175244"/>
            <a:ext cx="8718695" cy="584775"/>
          </a:xfrm>
          <a:prstGeom prst="rect">
            <a:avLst/>
          </a:prstGeom>
          <a:solidFill>
            <a:srgbClr val="FF0000"/>
          </a:solidFill>
        </p:spPr>
        <p:txBody>
          <a:bodyPr wrap="square" rtlCol="0">
            <a:spAutoFit/>
          </a:bodyPr>
          <a:lstStyle/>
          <a:p>
            <a:r>
              <a:rPr lang="en-US" sz="3200" b="1">
                <a:solidFill>
                  <a:schemeClr val="bg1"/>
                </a:solidFill>
              </a:rPr>
              <a:t>CÁCH 1 – KHAI BÁO TRỰC TUYẾN TRÊN WEBSITE</a:t>
            </a:r>
            <a:endParaRPr lang="en-US" sz="3200" b="1" dirty="0">
              <a:solidFill>
                <a:schemeClr val="bg1"/>
              </a:solidFill>
            </a:endParaRPr>
          </a:p>
        </p:txBody>
      </p:sp>
      <p:cxnSp>
        <p:nvCxnSpPr>
          <p:cNvPr id="9" name="Straight Connector 8"/>
          <p:cNvCxnSpPr>
            <a:cxnSpLocks/>
          </p:cNvCxnSpPr>
          <p:nvPr/>
        </p:nvCxnSpPr>
        <p:spPr>
          <a:xfrm>
            <a:off x="425303" y="800201"/>
            <a:ext cx="871869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7" name="Picture 6">
            <a:extLst>
              <a:ext uri="{FF2B5EF4-FFF2-40B4-BE49-F238E27FC236}">
                <a16:creationId xmlns:a16="http://schemas.microsoft.com/office/drawing/2014/main" xmlns="" id="{B126E1C7-D4FF-4261-90A2-45AC237E2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0019"/>
            <a:ext cx="3685954" cy="2404442"/>
          </a:xfrm>
          <a:prstGeom prst="rect">
            <a:avLst/>
          </a:prstGeom>
        </p:spPr>
      </p:pic>
      <p:sp>
        <p:nvSpPr>
          <p:cNvPr id="10" name="TextBox 9">
            <a:extLst>
              <a:ext uri="{FF2B5EF4-FFF2-40B4-BE49-F238E27FC236}">
                <a16:creationId xmlns:a16="http://schemas.microsoft.com/office/drawing/2014/main" xmlns="" id="{A9917E4B-EF31-4B03-B6CB-E5CA8C3469FD}"/>
              </a:ext>
            </a:extLst>
          </p:cNvPr>
          <p:cNvSpPr txBox="1"/>
          <p:nvPr/>
        </p:nvSpPr>
        <p:spPr>
          <a:xfrm>
            <a:off x="195224" y="3164461"/>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5464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8" presetClass="emph" presetSubtype="0" fill="hold" nodeType="afterEffect">
                                  <p:stCondLst>
                                    <p:cond delay="0"/>
                                  </p:stCondLst>
                                  <p:iterate type="lt">
                                    <p:tmPct val="4000"/>
                                  </p:iterate>
                                  <p:childTnLst>
                                    <p:set>
                                      <p:cBhvr override="childStyle">
                                        <p:cTn id="12" dur="2000" fill="hold"/>
                                        <p:tgtEl>
                                          <p:spTgt spid="5">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48219" y="837207"/>
            <a:ext cx="8630889" cy="4524315"/>
          </a:xfrm>
          <a:prstGeom prst="rect">
            <a:avLst/>
          </a:prstGeom>
          <a:noFill/>
        </p:spPr>
        <p:txBody>
          <a:bodyPr wrap="square" rtlCol="0">
            <a:spAutoFit/>
          </a:bodyPr>
          <a:lstStyle/>
          <a:p>
            <a:pPr algn="just"/>
            <a:r>
              <a:rPr lang="en-US" sz="2400"/>
              <a:t>Người dân có thể thực hiện “Khai báo y tế” trên điện thoại di động bằng cách tải các ứng dụng về máy cá nhân.</a:t>
            </a:r>
          </a:p>
          <a:p>
            <a:pPr algn="just"/>
            <a:endParaRPr lang="en-US" sz="2400"/>
          </a:p>
          <a:p>
            <a:pPr algn="just"/>
            <a:r>
              <a:rPr lang="en-US" sz="2400" b="1"/>
              <a:t>BƯỚC 1: </a:t>
            </a:r>
            <a:r>
              <a:rPr lang="en-US" sz="2400"/>
              <a:t>Truy cập vào chợ ứng dụng </a:t>
            </a:r>
            <a:r>
              <a:rPr lang="en-US" sz="2400" b="1"/>
              <a:t>Google Play (Android) /App Store (IOS) </a:t>
            </a:r>
            <a:r>
              <a:rPr lang="en-US" sz="2400"/>
              <a:t>để tìm và tải các ứng dụng với tên </a:t>
            </a:r>
            <a:r>
              <a:rPr lang="en-US" sz="2400" b="1"/>
              <a:t>“Vietnam Health Declaration” “Bluzone” “Ncovi”</a:t>
            </a:r>
            <a:r>
              <a:rPr lang="en-US" sz="2400"/>
              <a:t> cài đặt ứng dụng trên điện thoại di động.</a:t>
            </a:r>
            <a:endParaRPr lang="en-US" sz="2400">
              <a:solidFill>
                <a:srgbClr val="FF0000"/>
              </a:solidFill>
            </a:endParaRPr>
          </a:p>
          <a:p>
            <a:pPr algn="just"/>
            <a:endParaRPr lang="en-US" sz="2400"/>
          </a:p>
          <a:p>
            <a:pPr algn="just"/>
            <a:r>
              <a:rPr lang="en-US" sz="2400" b="1"/>
              <a:t>BƯỚC 2: </a:t>
            </a:r>
            <a:r>
              <a:rPr lang="en-US" sz="2400"/>
              <a:t>Thực hiện cập nhật chính xác thông tin </a:t>
            </a:r>
            <a:r>
              <a:rPr lang="en-US" sz="2400" b="1"/>
              <a:t>Số điện thoại di động</a:t>
            </a:r>
            <a:r>
              <a:rPr lang="en-US" sz="2400"/>
              <a:t> để nhận </a:t>
            </a:r>
            <a:r>
              <a:rPr lang="en-US" sz="2400" b="1"/>
              <a:t>Mã xác thực (OTP) </a:t>
            </a:r>
            <a:r>
              <a:rPr lang="en-US" sz="2400"/>
              <a:t>và truy cập hệ thống</a:t>
            </a:r>
            <a:endParaRPr lang="en-US" sz="2400" b="1"/>
          </a:p>
          <a:p>
            <a:pPr algn="just"/>
            <a:endParaRPr lang="en-US" sz="2400"/>
          </a:p>
          <a:p>
            <a:pPr algn="just"/>
            <a:endParaRPr lang="en-US" sz="2400" dirty="0"/>
          </a:p>
        </p:txBody>
      </p:sp>
      <p:sp>
        <p:nvSpPr>
          <p:cNvPr id="4" name="TextBox 3"/>
          <p:cNvSpPr txBox="1"/>
          <p:nvPr/>
        </p:nvSpPr>
        <p:spPr>
          <a:xfrm>
            <a:off x="425303" y="175244"/>
            <a:ext cx="11341393" cy="584775"/>
          </a:xfrm>
          <a:prstGeom prst="rect">
            <a:avLst/>
          </a:prstGeom>
          <a:solidFill>
            <a:srgbClr val="FF0000"/>
          </a:solidFill>
        </p:spPr>
        <p:txBody>
          <a:bodyPr wrap="square" rtlCol="0">
            <a:spAutoFit/>
          </a:bodyPr>
          <a:lstStyle/>
          <a:p>
            <a:r>
              <a:rPr lang="en-US" sz="3200" b="1">
                <a:solidFill>
                  <a:schemeClr val="bg1"/>
                </a:solidFill>
              </a:rPr>
              <a:t>CÁCH 2 – KHAI BÁO TRỰC TUYẾN TRÊN ỨNG DỤNG DI ĐỘNG</a:t>
            </a:r>
            <a:endParaRPr lang="en-US" sz="3200" b="1" dirty="0">
              <a:solidFill>
                <a:schemeClr val="bg1"/>
              </a:solidFill>
            </a:endParaRPr>
          </a:p>
        </p:txBody>
      </p:sp>
      <p:cxnSp>
        <p:nvCxnSpPr>
          <p:cNvPr id="9" name="Straight Connector 8"/>
          <p:cNvCxnSpPr>
            <a:cxnSpLocks/>
          </p:cNvCxnSpPr>
          <p:nvPr/>
        </p:nvCxnSpPr>
        <p:spPr>
          <a:xfrm>
            <a:off x="425303" y="800201"/>
            <a:ext cx="11341393" cy="3700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xmlns="" id="{6CDEBE68-06B6-4ECF-BC18-0DF9F3157DFD}"/>
              </a:ext>
            </a:extLst>
          </p:cNvPr>
          <p:cNvSpPr txBox="1"/>
          <p:nvPr/>
        </p:nvSpPr>
        <p:spPr>
          <a:xfrm>
            <a:off x="9021337" y="6313424"/>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a16="http://schemas.microsoft.com/office/drawing/2014/main" xmlns="" id="{3F7D0A19-5979-47C0-A075-16553BA50C6D}"/>
              </a:ext>
            </a:extLst>
          </p:cNvPr>
          <p:cNvGrpSpPr/>
          <p:nvPr/>
        </p:nvGrpSpPr>
        <p:grpSpPr>
          <a:xfrm>
            <a:off x="425303" y="1050212"/>
            <a:ext cx="2741643" cy="3890272"/>
            <a:chOff x="305694" y="914395"/>
            <a:chExt cx="3042525" cy="4274304"/>
          </a:xfrm>
        </p:grpSpPr>
        <p:pic>
          <p:nvPicPr>
            <p:cNvPr id="11" name="Picture 10">
              <a:extLst>
                <a:ext uri="{FF2B5EF4-FFF2-40B4-BE49-F238E27FC236}">
                  <a16:creationId xmlns:a16="http://schemas.microsoft.com/office/drawing/2014/main" xmlns="" id="{DBAD36F8-DEEA-48FC-96CD-990ED3B76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2622" y="914395"/>
              <a:ext cx="1625597" cy="2890452"/>
            </a:xfrm>
            <a:prstGeom prst="rect">
              <a:avLst/>
            </a:prstGeom>
          </p:spPr>
        </p:pic>
        <p:pic>
          <p:nvPicPr>
            <p:cNvPr id="3" name="Picture 2">
              <a:extLst>
                <a:ext uri="{FF2B5EF4-FFF2-40B4-BE49-F238E27FC236}">
                  <a16:creationId xmlns:a16="http://schemas.microsoft.com/office/drawing/2014/main" xmlns="" id="{6A518101-8C9A-475E-9DEF-4EFB1EA6D7D9}"/>
                </a:ext>
              </a:extLst>
            </p:cNvPr>
            <p:cNvPicPr>
              <a:picLocks noChangeAspect="1"/>
            </p:cNvPicPr>
            <p:nvPr/>
          </p:nvPicPr>
          <p:blipFill>
            <a:blip r:embed="rId4"/>
            <a:stretch>
              <a:fillRect/>
            </a:stretch>
          </p:blipFill>
          <p:spPr>
            <a:xfrm>
              <a:off x="305694" y="914395"/>
              <a:ext cx="1416928" cy="2853446"/>
            </a:xfrm>
            <a:prstGeom prst="rect">
              <a:avLst/>
            </a:prstGeom>
          </p:spPr>
        </p:pic>
        <p:pic>
          <p:nvPicPr>
            <p:cNvPr id="8" name="Picture 7">
              <a:extLst>
                <a:ext uri="{FF2B5EF4-FFF2-40B4-BE49-F238E27FC236}">
                  <a16:creationId xmlns:a16="http://schemas.microsoft.com/office/drawing/2014/main" xmlns="" id="{DCCD0A76-D63C-4106-81B3-A47C4862AD83}"/>
                </a:ext>
              </a:extLst>
            </p:cNvPr>
            <p:cNvPicPr>
              <a:picLocks noChangeAspect="1"/>
            </p:cNvPicPr>
            <p:nvPr/>
          </p:nvPicPr>
          <p:blipFill>
            <a:blip r:embed="rId5"/>
            <a:stretch>
              <a:fillRect/>
            </a:stretch>
          </p:blipFill>
          <p:spPr>
            <a:xfrm>
              <a:off x="677954" y="3099364"/>
              <a:ext cx="2089335" cy="2089335"/>
            </a:xfrm>
            <a:prstGeom prst="rect">
              <a:avLst/>
            </a:prstGeom>
          </p:spPr>
        </p:pic>
      </p:grpSp>
    </p:spTree>
    <p:extLst>
      <p:ext uri="{BB962C8B-B14F-4D97-AF65-F5344CB8AC3E}">
        <p14:creationId xmlns:p14="http://schemas.microsoft.com/office/powerpoint/2010/main" val="157936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iterate type="lt">
                                    <p:tmPct val="0"/>
                                  </p:iterate>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anim calcmode="lin" valueType="num">
                                      <p:cBhvr>
                                        <p:cTn id="1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6" presetClass="emph" presetSubtype="0" fill="hold" nodeType="afterEffect">
                                  <p:stCondLst>
                                    <p:cond delay="0"/>
                                  </p:stCondLst>
                                  <p:iterate type="lt">
                                    <p:tmPct val="4000"/>
                                  </p:iterate>
                                  <p:childTnLst>
                                    <p:set>
                                      <p:cBhvr override="childStyle">
                                        <p:cTn id="22" dur="2000" fill="hold"/>
                                        <p:tgtEl>
                                          <p:spTgt spid="5">
                                            <p:txEl>
                                              <p:pRg st="4" end="4"/>
                                            </p:txEl>
                                          </p:spTgt>
                                        </p:tgtEl>
                                        <p:attrNameLst>
                                          <p:attrName>style.color</p:attrName>
                                        </p:attrNameLst>
                                      </p:cBhvr>
                                      <p:to>
                                        <p:clrVal>
                                          <a:srgbClr val="F72736"/>
                                        </p:clrVal>
                                      </p:to>
                                    </p:set>
                                    <p:set>
                                      <p:cBhvr>
                                        <p:cTn id="23" dur="2000" fill="hold"/>
                                        <p:tgtEl>
                                          <p:spTgt spid="5">
                                            <p:txEl>
                                              <p:pRg st="4" end="4"/>
                                            </p:txEl>
                                          </p:spTgt>
                                        </p:tgtEl>
                                        <p:attrNameLst>
                                          <p:attrName>fillcolor</p:attrName>
                                        </p:attrNameLst>
                                      </p:cBhvr>
                                      <p:to>
                                        <p:clrVal>
                                          <a:srgbClr val="F72736"/>
                                        </p:clrVal>
                                      </p:to>
                                    </p:set>
                                    <p:set>
                                      <p:cBhvr>
                                        <p:cTn id="24" dur="2000" fill="hold"/>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21683" y="848411"/>
            <a:ext cx="8881108" cy="3123932"/>
          </a:xfrm>
          <a:prstGeom prst="rect">
            <a:avLst/>
          </a:prstGeom>
          <a:noFill/>
        </p:spPr>
        <p:txBody>
          <a:bodyPr wrap="square" rtlCol="0">
            <a:spAutoFit/>
          </a:bodyPr>
          <a:lstStyle/>
          <a:p>
            <a:pPr algn="just"/>
            <a:r>
              <a:rPr lang="en-US" sz="2300" b="1"/>
              <a:t>BƯỚC 3: </a:t>
            </a:r>
            <a:r>
              <a:rPr lang="en-US" sz="2300"/>
              <a:t>Chọn chức năng </a:t>
            </a:r>
            <a:r>
              <a:rPr lang="en-US" sz="2300" b="1"/>
              <a:t>“Khai y tế báo y tế” </a:t>
            </a:r>
            <a:r>
              <a:rPr lang="en-US" sz="2300"/>
              <a:t>để cập nhật các thông tin cần thiết có yêu cầu dấu (*) theo mẫu của Bộ y tế ban hành và </a:t>
            </a:r>
            <a:r>
              <a:rPr lang="en-US" sz="2300" b="1"/>
              <a:t>“Gửi thông tin”.</a:t>
            </a:r>
          </a:p>
          <a:p>
            <a:pPr lvl="1" algn="just"/>
            <a:r>
              <a:rPr lang="en-US" sz="2300" b="1">
                <a:solidFill>
                  <a:srgbClr val="FF0000"/>
                </a:solidFill>
              </a:rPr>
              <a:t>(!) Lưu ý: </a:t>
            </a:r>
            <a:r>
              <a:rPr lang="en-US" sz="2300">
                <a:solidFill>
                  <a:srgbClr val="FF0000"/>
                </a:solidFill>
              </a:rPr>
              <a:t>Với phần mềm “Vietnam Health Declaration” có thể nhớ </a:t>
            </a:r>
            <a:r>
              <a:rPr lang="en-US" sz="2300" b="1">
                <a:solidFill>
                  <a:srgbClr val="FF0000"/>
                </a:solidFill>
              </a:rPr>
              <a:t>Số thẻ bảo hiểm y tế </a:t>
            </a:r>
            <a:r>
              <a:rPr lang="en-US" sz="2300">
                <a:solidFill>
                  <a:srgbClr val="FF0000"/>
                </a:solidFill>
              </a:rPr>
              <a:t>thì người dân có thể thực hiện chọn </a:t>
            </a:r>
            <a:r>
              <a:rPr lang="en-US" sz="2300" b="1">
                <a:solidFill>
                  <a:srgbClr val="FF0000"/>
                </a:solidFill>
              </a:rPr>
              <a:t>“Có thẻ bảo hiểm y tế”</a:t>
            </a:r>
            <a:r>
              <a:rPr lang="en-US" sz="2300">
                <a:solidFill>
                  <a:srgbClr val="FF0000"/>
                </a:solidFill>
              </a:rPr>
              <a:t> để nhập thông tin </a:t>
            </a:r>
            <a:r>
              <a:rPr lang="en-US" sz="2300" b="1">
                <a:solidFill>
                  <a:srgbClr val="FF0000"/>
                </a:solidFill>
              </a:rPr>
              <a:t>SỐ THẺ </a:t>
            </a:r>
            <a:r>
              <a:rPr lang="en-US" sz="2300">
                <a:solidFill>
                  <a:srgbClr val="FF0000"/>
                </a:solidFill>
              </a:rPr>
              <a:t>và hệ thống tự động cập nhật các thông tin cá nhân.</a:t>
            </a:r>
          </a:p>
          <a:p>
            <a:pPr algn="just"/>
            <a:endParaRPr lang="en-US" sz="1200"/>
          </a:p>
          <a:p>
            <a:pPr algn="just"/>
            <a:endParaRPr lang="en-US" sz="2400" dirty="0"/>
          </a:p>
        </p:txBody>
      </p:sp>
      <p:sp>
        <p:nvSpPr>
          <p:cNvPr id="4" name="TextBox 3"/>
          <p:cNvSpPr txBox="1"/>
          <p:nvPr/>
        </p:nvSpPr>
        <p:spPr>
          <a:xfrm>
            <a:off x="425303" y="175244"/>
            <a:ext cx="11341393" cy="584775"/>
          </a:xfrm>
          <a:prstGeom prst="rect">
            <a:avLst/>
          </a:prstGeom>
          <a:solidFill>
            <a:srgbClr val="FF0000"/>
          </a:solidFill>
        </p:spPr>
        <p:txBody>
          <a:bodyPr wrap="square" rtlCol="0">
            <a:spAutoFit/>
          </a:bodyPr>
          <a:lstStyle/>
          <a:p>
            <a:r>
              <a:rPr lang="en-US" sz="3200" b="1">
                <a:solidFill>
                  <a:schemeClr val="bg1"/>
                </a:solidFill>
              </a:rPr>
              <a:t>CÁCH 2 – KHAI BÁO TRỰC TUYẾN TRÊN ỨNG DỤNG DI ĐỘNG</a:t>
            </a:r>
            <a:endParaRPr lang="en-US" sz="3200" b="1" dirty="0">
              <a:solidFill>
                <a:schemeClr val="bg1"/>
              </a:solidFill>
            </a:endParaRPr>
          </a:p>
        </p:txBody>
      </p:sp>
      <p:cxnSp>
        <p:nvCxnSpPr>
          <p:cNvPr id="9" name="Straight Connector 8"/>
          <p:cNvCxnSpPr>
            <a:cxnSpLocks/>
          </p:cNvCxnSpPr>
          <p:nvPr/>
        </p:nvCxnSpPr>
        <p:spPr>
          <a:xfrm>
            <a:off x="425303" y="800201"/>
            <a:ext cx="11341393" cy="3700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13" name="Picture 12">
            <a:extLst>
              <a:ext uri="{FF2B5EF4-FFF2-40B4-BE49-F238E27FC236}">
                <a16:creationId xmlns:a16="http://schemas.microsoft.com/office/drawing/2014/main" xmlns="" id="{4A234008-F095-407E-9583-9497CF1BE8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042" y="1127815"/>
            <a:ext cx="1694240" cy="28445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2">
            <a:extLst>
              <a:ext uri="{FF2B5EF4-FFF2-40B4-BE49-F238E27FC236}">
                <a16:creationId xmlns:a16="http://schemas.microsoft.com/office/drawing/2014/main" xmlns="" id="{ED70B194-EE7D-4E76-B551-83D23491EDD8}"/>
              </a:ext>
            </a:extLst>
          </p:cNvPr>
          <p:cNvPicPr>
            <a:picLocks noChangeAspect="1"/>
          </p:cNvPicPr>
          <p:nvPr/>
        </p:nvPicPr>
        <p:blipFill>
          <a:blip r:embed="rId4"/>
          <a:stretch>
            <a:fillRect/>
          </a:stretch>
        </p:blipFill>
        <p:spPr>
          <a:xfrm>
            <a:off x="8965580" y="3121951"/>
            <a:ext cx="3137210" cy="3467078"/>
          </a:xfrm>
          <a:prstGeom prst="rect">
            <a:avLst/>
          </a:prstGeom>
        </p:spPr>
      </p:pic>
      <p:sp>
        <p:nvSpPr>
          <p:cNvPr id="15" name="TextBox 14">
            <a:extLst>
              <a:ext uri="{FF2B5EF4-FFF2-40B4-BE49-F238E27FC236}">
                <a16:creationId xmlns:a16="http://schemas.microsoft.com/office/drawing/2014/main" xmlns="" id="{00679A05-A960-43EC-A0BD-9E41508BCC20}"/>
              </a:ext>
            </a:extLst>
          </p:cNvPr>
          <p:cNvSpPr txBox="1"/>
          <p:nvPr/>
        </p:nvSpPr>
        <p:spPr>
          <a:xfrm>
            <a:off x="3221683" y="3320503"/>
            <a:ext cx="5743898" cy="2416046"/>
          </a:xfrm>
          <a:prstGeom prst="rect">
            <a:avLst/>
          </a:prstGeom>
          <a:noFill/>
        </p:spPr>
        <p:txBody>
          <a:bodyPr wrap="square">
            <a:spAutoFit/>
          </a:bodyPr>
          <a:lstStyle/>
          <a:p>
            <a:pPr algn="just"/>
            <a:r>
              <a:rPr lang="en-US" sz="2300" b="1"/>
              <a:t>BƯỚC 4: </a:t>
            </a:r>
            <a:r>
              <a:rPr lang="en-US" sz="2300"/>
              <a:t>Sau khi hoàn thiện gửi thông tin, hệ thống sẽ tự động trả lại một mã </a:t>
            </a:r>
            <a:r>
              <a:rPr lang="en-US" sz="2300" b="1"/>
              <a:t>“QR-CODE” </a:t>
            </a:r>
            <a:r>
              <a:rPr lang="en-US" sz="2300"/>
              <a:t>cho người dân có thể sử dụng </a:t>
            </a:r>
            <a:r>
              <a:rPr lang="en-US" sz="2300" b="1"/>
              <a:t>“Check-in/Check-out y tế”</a:t>
            </a:r>
            <a:r>
              <a:rPr lang="en-US" sz="2300"/>
              <a:t> tại các nơi yêu cầu.</a:t>
            </a:r>
          </a:p>
          <a:p>
            <a:pPr algn="just"/>
            <a:r>
              <a:rPr lang="en-US" i="1"/>
              <a:t>(Các thông tin về lịch sử các lần khai sẽ được lưu trong “Tờ khai của tôi”)</a:t>
            </a:r>
          </a:p>
          <a:p>
            <a:pPr algn="just"/>
            <a:endParaRPr lang="en-US" sz="2300"/>
          </a:p>
        </p:txBody>
      </p:sp>
      <p:sp>
        <p:nvSpPr>
          <p:cNvPr id="16" name="TextBox 15">
            <a:extLst>
              <a:ext uri="{FF2B5EF4-FFF2-40B4-BE49-F238E27FC236}">
                <a16:creationId xmlns:a16="http://schemas.microsoft.com/office/drawing/2014/main" xmlns="" id="{8AC0C09E-EB2C-4850-A453-14853C3B035E}"/>
              </a:ext>
            </a:extLst>
          </p:cNvPr>
          <p:cNvSpPr txBox="1"/>
          <p:nvPr/>
        </p:nvSpPr>
        <p:spPr>
          <a:xfrm>
            <a:off x="263911" y="4755129"/>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5201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8" presetClass="emph" presetSubtype="0" fill="hold" nodeType="afterEffect">
                                  <p:stCondLst>
                                    <p:cond delay="0"/>
                                  </p:stCondLst>
                                  <p:iterate type="lt">
                                    <p:tmPct val="4000"/>
                                  </p:iterate>
                                  <p:childTnLst>
                                    <p:set>
                                      <p:cBhvr override="childStyle">
                                        <p:cTn id="11" dur="2000" fill="hold"/>
                                        <p:tgtEl>
                                          <p:spTgt spid="5">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326</TotalTime>
  <Words>1137</Words>
  <Application>Microsoft Office PowerPoint</Application>
  <PresentationFormat>Custom</PresentationFormat>
  <Paragraphs>64</Paragraphs>
  <Slides>11</Slides>
  <Notes>4</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HỆ THỐNG QUẢN LÝ  KHAI BÁO Y TẾ</dc:title>
  <dc:creator>Luu The Anh</dc:creator>
  <cp:keywords>VHD;khai bao y te</cp:keywords>
  <cp:lastModifiedBy>CCNTT</cp:lastModifiedBy>
  <cp:revision>41</cp:revision>
  <dcterms:created xsi:type="dcterms:W3CDTF">2021-02-14T06:17:54Z</dcterms:created>
  <dcterms:modified xsi:type="dcterms:W3CDTF">2021-02-18T11:32:48Z</dcterms:modified>
</cp:coreProperties>
</file>